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699" r:id="rId4"/>
    <p:sldMasterId id="2147483711" r:id="rId5"/>
  </p:sldMasterIdLst>
  <p:notesMasterIdLst>
    <p:notesMasterId r:id="rId87"/>
  </p:notesMasterIdLst>
  <p:sldIdLst>
    <p:sldId id="256" r:id="rId6"/>
    <p:sldId id="494" r:id="rId7"/>
    <p:sldId id="520" r:id="rId8"/>
    <p:sldId id="525" r:id="rId9"/>
    <p:sldId id="521" r:id="rId10"/>
    <p:sldId id="526" r:id="rId11"/>
    <p:sldId id="533" r:id="rId12"/>
    <p:sldId id="531" r:id="rId13"/>
    <p:sldId id="530" r:id="rId14"/>
    <p:sldId id="532" r:id="rId15"/>
    <p:sldId id="534" r:id="rId16"/>
    <p:sldId id="535" r:id="rId17"/>
    <p:sldId id="529" r:id="rId18"/>
    <p:sldId id="496" r:id="rId19"/>
    <p:sldId id="564" r:id="rId20"/>
    <p:sldId id="565" r:id="rId21"/>
    <p:sldId id="566" r:id="rId22"/>
    <p:sldId id="567" r:id="rId23"/>
    <p:sldId id="568" r:id="rId24"/>
    <p:sldId id="571" r:id="rId25"/>
    <p:sldId id="570" r:id="rId26"/>
    <p:sldId id="572" r:id="rId27"/>
    <p:sldId id="573" r:id="rId28"/>
    <p:sldId id="314" r:id="rId29"/>
    <p:sldId id="317" r:id="rId30"/>
    <p:sldId id="411" r:id="rId31"/>
    <p:sldId id="412" r:id="rId32"/>
    <p:sldId id="443" r:id="rId33"/>
    <p:sldId id="444" r:id="rId34"/>
    <p:sldId id="574" r:id="rId35"/>
    <p:sldId id="575" r:id="rId36"/>
    <p:sldId id="442" r:id="rId37"/>
    <p:sldId id="576" r:id="rId38"/>
    <p:sldId id="372" r:id="rId39"/>
    <p:sldId id="374" r:id="rId40"/>
    <p:sldId id="500" r:id="rId41"/>
    <p:sldId id="375" r:id="rId42"/>
    <p:sldId id="379" r:id="rId43"/>
    <p:sldId id="382" r:id="rId44"/>
    <p:sldId id="383" r:id="rId45"/>
    <p:sldId id="376" r:id="rId46"/>
    <p:sldId id="380" r:id="rId47"/>
    <p:sldId id="377" r:id="rId48"/>
    <p:sldId id="402" r:id="rId49"/>
    <p:sldId id="396" r:id="rId50"/>
    <p:sldId id="422" r:id="rId51"/>
    <p:sldId id="579" r:id="rId52"/>
    <p:sldId id="386" r:id="rId53"/>
    <p:sldId id="322" r:id="rId54"/>
    <p:sldId id="391" r:id="rId55"/>
    <p:sldId id="414" r:id="rId56"/>
    <p:sldId id="329" r:id="rId57"/>
    <p:sldId id="330" r:id="rId58"/>
    <p:sldId id="331" r:id="rId59"/>
    <p:sldId id="388" r:id="rId60"/>
    <p:sldId id="389" r:id="rId61"/>
    <p:sldId id="338" r:id="rId62"/>
    <p:sldId id="339" r:id="rId63"/>
    <p:sldId id="390" r:id="rId64"/>
    <p:sldId id="432" r:id="rId65"/>
    <p:sldId id="340" r:id="rId66"/>
    <p:sldId id="400" r:id="rId67"/>
    <p:sldId id="586" r:id="rId68"/>
    <p:sldId id="587" r:id="rId69"/>
    <p:sldId id="415" r:id="rId70"/>
    <p:sldId id="416" r:id="rId71"/>
    <p:sldId id="325" r:id="rId72"/>
    <p:sldId id="258" r:id="rId73"/>
    <p:sldId id="284" r:id="rId74"/>
    <p:sldId id="527" r:id="rId75"/>
    <p:sldId id="528" r:id="rId76"/>
    <p:sldId id="580" r:id="rId77"/>
    <p:sldId id="438" r:id="rId78"/>
    <p:sldId id="321" r:id="rId79"/>
    <p:sldId id="581" r:id="rId80"/>
    <p:sldId id="295" r:id="rId81"/>
    <p:sldId id="582" r:id="rId82"/>
    <p:sldId id="583" r:id="rId83"/>
    <p:sldId id="584" r:id="rId84"/>
    <p:sldId id="585" r:id="rId85"/>
    <p:sldId id="437"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A900F8FF-0CC5-4887-83EB-E9BF6020ABE3}"/>
    <pc:docChg chg="custSel addSld modSld">
      <pc:chgData name="匡宏宇" userId="6226a253-862e-4062-9583-ca90ef3a886f" providerId="ADAL" clId="{A900F8FF-0CC5-4887-83EB-E9BF6020ABE3}" dt="2021-10-09T01:53:16.826" v="68" actId="1038"/>
      <pc:docMkLst>
        <pc:docMk/>
      </pc:docMkLst>
      <pc:sldChg chg="modSp">
        <pc:chgData name="匡宏宇" userId="6226a253-862e-4062-9583-ca90ef3a886f" providerId="ADAL" clId="{A900F8FF-0CC5-4887-83EB-E9BF6020ABE3}" dt="2021-10-09T01:45:52.399" v="1" actId="113"/>
        <pc:sldMkLst>
          <pc:docMk/>
          <pc:sldMk cId="2513213239" sldId="526"/>
        </pc:sldMkLst>
        <pc:spChg chg="mod">
          <ac:chgData name="匡宏宇" userId="6226a253-862e-4062-9583-ca90ef3a886f" providerId="ADAL" clId="{A900F8FF-0CC5-4887-83EB-E9BF6020ABE3}" dt="2021-10-09T01:45:52.399" v="1" actId="113"/>
          <ac:spMkLst>
            <pc:docMk/>
            <pc:sldMk cId="2513213239" sldId="526"/>
            <ac:spMk id="3" creationId="{DAF529D0-8A83-477E-B888-1FCB15ED4AF6}"/>
          </ac:spMkLst>
        </pc:spChg>
      </pc:sldChg>
      <pc:sldChg chg="addSp delSp modSp new mod modAnim">
        <pc:chgData name="匡宏宇" userId="6226a253-862e-4062-9583-ca90ef3a886f" providerId="ADAL" clId="{A900F8FF-0CC5-4887-83EB-E9BF6020ABE3}" dt="2021-10-09T01:53:16.826" v="68" actId="1038"/>
        <pc:sldMkLst>
          <pc:docMk/>
          <pc:sldMk cId="2770218297" sldId="533"/>
        </pc:sldMkLst>
        <pc:spChg chg="del">
          <ac:chgData name="匡宏宇" userId="6226a253-862e-4062-9583-ca90ef3a886f" providerId="ADAL" clId="{A900F8FF-0CC5-4887-83EB-E9BF6020ABE3}" dt="2021-10-09T01:46:08.130" v="3" actId="478"/>
          <ac:spMkLst>
            <pc:docMk/>
            <pc:sldMk cId="2770218297" sldId="533"/>
            <ac:spMk id="2" creationId="{7624D95B-6951-4F33-9C84-FBAD2F0EFFCB}"/>
          </ac:spMkLst>
        </pc:spChg>
        <pc:spChg chg="del">
          <ac:chgData name="匡宏宇" userId="6226a253-862e-4062-9583-ca90ef3a886f" providerId="ADAL" clId="{A900F8FF-0CC5-4887-83EB-E9BF6020ABE3}" dt="2021-10-09T01:46:10.129" v="4" actId="478"/>
          <ac:spMkLst>
            <pc:docMk/>
            <pc:sldMk cId="2770218297" sldId="533"/>
            <ac:spMk id="3" creationId="{25CBDC5C-5954-41BF-8DDD-8A7026CF0B5D}"/>
          </ac:spMkLst>
        </pc:spChg>
        <pc:picChg chg="add mod">
          <ac:chgData name="匡宏宇" userId="6226a253-862e-4062-9583-ca90ef3a886f" providerId="ADAL" clId="{A900F8FF-0CC5-4887-83EB-E9BF6020ABE3}" dt="2021-10-09T01:46:41.805" v="10" actId="1076"/>
          <ac:picMkLst>
            <pc:docMk/>
            <pc:sldMk cId="2770218297" sldId="533"/>
            <ac:picMk id="5" creationId="{E6A8AE59-5B9E-4F92-B030-17A4864248F8}"/>
          </ac:picMkLst>
        </pc:picChg>
        <pc:picChg chg="add mod">
          <ac:chgData name="匡宏宇" userId="6226a253-862e-4062-9583-ca90ef3a886f" providerId="ADAL" clId="{A900F8FF-0CC5-4887-83EB-E9BF6020ABE3}" dt="2021-10-09T01:50:04.455" v="25" actId="1076"/>
          <ac:picMkLst>
            <pc:docMk/>
            <pc:sldMk cId="2770218297" sldId="533"/>
            <ac:picMk id="7" creationId="{029516E1-5507-471F-9C5A-0997D44F5A54}"/>
          </ac:picMkLst>
        </pc:picChg>
        <pc:picChg chg="add mod">
          <ac:chgData name="匡宏宇" userId="6226a253-862e-4062-9583-ca90ef3a886f" providerId="ADAL" clId="{A900F8FF-0CC5-4887-83EB-E9BF6020ABE3}" dt="2021-10-09T01:49:56.949" v="24" actId="1076"/>
          <ac:picMkLst>
            <pc:docMk/>
            <pc:sldMk cId="2770218297" sldId="533"/>
            <ac:picMk id="9" creationId="{0C5B017C-BD01-49A0-B367-E024E25D8D08}"/>
          </ac:picMkLst>
        </pc:picChg>
        <pc:picChg chg="add mod">
          <ac:chgData name="匡宏宇" userId="6226a253-862e-4062-9583-ca90ef3a886f" providerId="ADAL" clId="{A900F8FF-0CC5-4887-83EB-E9BF6020ABE3}" dt="2021-10-09T01:50:58.620" v="30" actId="1076"/>
          <ac:picMkLst>
            <pc:docMk/>
            <pc:sldMk cId="2770218297" sldId="533"/>
            <ac:picMk id="11" creationId="{95AA2C7D-3131-4126-889C-410FD8ADFE64}"/>
          </ac:picMkLst>
        </pc:picChg>
        <pc:picChg chg="add mod">
          <ac:chgData name="匡宏宇" userId="6226a253-862e-4062-9583-ca90ef3a886f" providerId="ADAL" clId="{A900F8FF-0CC5-4887-83EB-E9BF6020ABE3}" dt="2021-10-09T01:51:53.237" v="43" actId="1035"/>
          <ac:picMkLst>
            <pc:docMk/>
            <pc:sldMk cId="2770218297" sldId="533"/>
            <ac:picMk id="13" creationId="{81746BC1-3804-4CDC-A2DC-DEBAAF785405}"/>
          </ac:picMkLst>
        </pc:picChg>
        <pc:picChg chg="add mod">
          <ac:chgData name="匡宏宇" userId="6226a253-862e-4062-9583-ca90ef3a886f" providerId="ADAL" clId="{A900F8FF-0CC5-4887-83EB-E9BF6020ABE3}" dt="2021-10-09T01:52:30.825" v="50" actId="1038"/>
          <ac:picMkLst>
            <pc:docMk/>
            <pc:sldMk cId="2770218297" sldId="533"/>
            <ac:picMk id="15" creationId="{D58B06A5-EA53-49D8-BA9D-9EF4D6B74A98}"/>
          </ac:picMkLst>
        </pc:picChg>
        <pc:picChg chg="add mod">
          <ac:chgData name="匡宏宇" userId="6226a253-862e-4062-9583-ca90ef3a886f" providerId="ADAL" clId="{A900F8FF-0CC5-4887-83EB-E9BF6020ABE3}" dt="2021-10-09T01:53:16.826" v="68" actId="1038"/>
          <ac:picMkLst>
            <pc:docMk/>
            <pc:sldMk cId="2770218297" sldId="533"/>
            <ac:picMk id="17" creationId="{41AE7966-2453-48B2-A822-B771F4930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2022/12/6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2</a:t>
            </a:fld>
            <a:endParaRPr lang="zh-CN" altLang="en-US"/>
          </a:p>
        </p:txBody>
      </p:sp>
    </p:spTree>
    <p:extLst>
      <p:ext uri="{BB962C8B-B14F-4D97-AF65-F5344CB8AC3E}">
        <p14:creationId xmlns:p14="http://schemas.microsoft.com/office/powerpoint/2010/main" val="98268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8BADBC-522D-41EA-87AD-7F4C7705FF81}" type="slidenum">
              <a:rPr lang="zh-CN" altLang="en-US" smtClean="0"/>
              <a:t>11</a:t>
            </a:fld>
            <a:endParaRPr lang="zh-CN" altLang="en-US"/>
          </a:p>
        </p:txBody>
      </p:sp>
    </p:spTree>
    <p:extLst>
      <p:ext uri="{BB962C8B-B14F-4D97-AF65-F5344CB8AC3E}">
        <p14:creationId xmlns:p14="http://schemas.microsoft.com/office/powerpoint/2010/main" val="321514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2964F9-0FDC-4A12-B17B-EF3797D0C9F2}" type="slidenum">
              <a:rPr lang="zh-CN" altLang="en-US" smtClean="0"/>
              <a:t>17</a:t>
            </a:fld>
            <a:endParaRPr lang="zh-CN" altLang="en-US"/>
          </a:p>
        </p:txBody>
      </p:sp>
    </p:spTree>
    <p:extLst>
      <p:ext uri="{BB962C8B-B14F-4D97-AF65-F5344CB8AC3E}">
        <p14:creationId xmlns:p14="http://schemas.microsoft.com/office/powerpoint/2010/main" val="166261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16DA979-982F-38F0-2F6A-0E1CF8D8B3EF}"/>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C427AD7A-5AB1-BADC-8FB5-9FB279F8A6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a:extLst>
              <a:ext uri="{FF2B5EF4-FFF2-40B4-BE49-F238E27FC236}">
                <a16:creationId xmlns:a16="http://schemas.microsoft.com/office/drawing/2014/main" id="{92DBE5CF-0833-3AAA-DC95-9F8344B6C4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D52066-C648-4BF3-BF9A-00FAA6EB6E2C}" type="slidenum">
              <a:rPr lang="zh-CN" altLang="en-US" smtClean="0"/>
              <a:pPr/>
              <a:t>32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0AEB3B54-AE97-E152-E5EC-BE890610E3B2}"/>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77897744-0986-4FC5-1A9C-4BF1254A7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a:extLst>
              <a:ext uri="{FF2B5EF4-FFF2-40B4-BE49-F238E27FC236}">
                <a16:creationId xmlns:a16="http://schemas.microsoft.com/office/drawing/2014/main" id="{C940C38C-9D1E-495F-D73E-41FEE1AC3F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594FCB-564E-4B60-8CEA-2E28C818CA5C}" type="slidenum">
              <a:rPr lang="en-US" altLang="zh-CN" smtClean="0"/>
              <a:pPr/>
              <a:t>33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6C31EADC-346E-0A9B-B175-112533FAF43A}"/>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B34ED7A4-B068-EADC-B819-B0D6107D62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a:extLst>
              <a:ext uri="{FF2B5EF4-FFF2-40B4-BE49-F238E27FC236}">
                <a16:creationId xmlns:a16="http://schemas.microsoft.com/office/drawing/2014/main" id="{97CB2421-0403-DFAA-095E-09F50613CC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DB3658-15B2-45C7-A9AA-6EC618A5A01B}" type="slidenum">
              <a:rPr lang="en-US" altLang="zh-CN" smtClean="0"/>
              <a:pPr/>
              <a:t>35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98C3EBF8-F868-102D-9E2E-DD70A295001A}"/>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6F362035-D0E4-5292-EFD1-6412E507BE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a:extLst>
              <a:ext uri="{FF2B5EF4-FFF2-40B4-BE49-F238E27FC236}">
                <a16:creationId xmlns:a16="http://schemas.microsoft.com/office/drawing/2014/main" id="{34C73CBF-1CEA-FD86-CC74-93C18F9570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2131E41-A2C3-44F1-9C8A-D0739AF10BF2}" type="slidenum">
              <a:rPr lang="en-US" altLang="zh-CN" smtClean="0"/>
              <a:pPr>
                <a:spcBef>
                  <a:spcPct val="0"/>
                </a:spcBef>
              </a:pPr>
              <a:t>62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84A5ACD9-739D-2C17-8FCA-F87F26993C7B}"/>
              </a:ext>
            </a:extLst>
          </p:cNvPr>
          <p:cNvSpPr>
            <a:spLocks noGrp="1" noRot="1" noChangeAspect="1" noChangeArrowheads="1" noTextEdit="1"/>
          </p:cNvSpPr>
          <p:nvPr>
            <p:ph type="sldImg"/>
          </p:nvPr>
        </p:nvSpPr>
        <p:spPr>
          <a:ln/>
        </p:spPr>
      </p:sp>
      <p:sp>
        <p:nvSpPr>
          <p:cNvPr id="6147" name="备注占位符 2">
            <a:extLst>
              <a:ext uri="{FF2B5EF4-FFF2-40B4-BE49-F238E27FC236}">
                <a16:creationId xmlns:a16="http://schemas.microsoft.com/office/drawing/2014/main" id="{96601EE5-C02C-29CB-12E5-331FAEDFC1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完备性：功能属性：触发者、前置条件、行为、后置条件、前置条件不满足与相应处理；数据需求（功能需求的数据部分）：语义、成分、初始</a:t>
            </a:r>
            <a:r>
              <a:rPr lang="en-US" altLang="zh-CN"/>
              <a:t>/</a:t>
            </a:r>
            <a:r>
              <a:rPr lang="zh-CN" altLang="en-US"/>
              <a:t>默认值、取值范围、度量单位、数据量、更新频率、合法操作、与其它数据关系（关联、聚集、泛化）；接口：名称、定义、方向声明、服务请求；质量属性（含性能）：系统与部件的质量标准、满足质量标准的情况与条件、衡量质量标准所使用的单位、质量度量的阈值；与用户端专家确认</a:t>
            </a:r>
            <a:endParaRPr lang="en-US" altLang="zh-CN"/>
          </a:p>
          <a:p>
            <a:endParaRPr lang="en-US" altLang="zh-CN"/>
          </a:p>
          <a:p>
            <a:r>
              <a:rPr lang="zh-CN" altLang="en-US"/>
              <a:t>正确性：用户意见的真实反映（为什么、侧重业务、关注涉众、演化中理解、使用量化手段理解）</a:t>
            </a:r>
            <a:endParaRPr lang="en-US" altLang="zh-CN"/>
          </a:p>
          <a:p>
            <a:endParaRPr lang="en-US" altLang="zh-CN"/>
          </a:p>
          <a:p>
            <a:r>
              <a:rPr lang="zh-CN" altLang="en-US"/>
              <a:t>可行性：在系统和运行环境的已知条件和约束下实现需求（不切实际的期望，原型，用足够的可行性与成本信息帮助用户取舍）</a:t>
            </a:r>
            <a:endParaRPr lang="en-US" altLang="zh-CN"/>
          </a:p>
          <a:p>
            <a:endParaRPr lang="en-US" altLang="zh-CN"/>
          </a:p>
          <a:p>
            <a:r>
              <a:rPr lang="zh-CN" altLang="en-US"/>
              <a:t>必要性：奥卡姆剃刀；不必要需求的原因：用户谈判的筹码、害怕信息的遗漏、需求人员添加的“用户肯定喜欢”功能</a:t>
            </a:r>
            <a:endParaRPr lang="en-US" altLang="zh-CN"/>
          </a:p>
          <a:p>
            <a:endParaRPr lang="en-US" altLang="zh-CN"/>
          </a:p>
          <a:p>
            <a:r>
              <a:rPr lang="zh-CN" altLang="en-US"/>
              <a:t>无歧义：每种需求都只能有唯一的明确解释；最好定义一个通用的词汇表</a:t>
            </a:r>
            <a:endParaRPr lang="en-US" altLang="zh-CN"/>
          </a:p>
          <a:p>
            <a:endParaRPr lang="en-US" altLang="zh-CN"/>
          </a:p>
          <a:p>
            <a:r>
              <a:rPr lang="zh-CN" altLang="en-US"/>
              <a:t>可验证：能够通过分析、检查、模拟或测试的需求（是否满足）；不可验证的需求往往是因为描述模糊或过于抽象</a:t>
            </a:r>
          </a:p>
        </p:txBody>
      </p:sp>
      <p:sp>
        <p:nvSpPr>
          <p:cNvPr id="6148" name="灯片编号占位符 3">
            <a:extLst>
              <a:ext uri="{FF2B5EF4-FFF2-40B4-BE49-F238E27FC236}">
                <a16:creationId xmlns:a16="http://schemas.microsoft.com/office/drawing/2014/main" id="{7E1A7BA3-F028-A87C-6748-83F12A0EF1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6FEE94-9383-4119-B3A7-17F441956680}" type="slidenum">
              <a:rPr lang="en-US" altLang="zh-CN"/>
              <a:pPr/>
              <a:t>67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1E3FB181-6B3C-BDA3-80E6-B57F5CEA9A0B}"/>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D951A5A2-E7A7-1F12-0E12-63BB8ACDA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latin typeface="Arial" panose="020B0604020202020204" pitchFamily="34" charset="0"/>
              </a:rPr>
              <a:t>获取，过程，分析，管理，验证，验证，验证</a:t>
            </a:r>
          </a:p>
        </p:txBody>
      </p:sp>
      <p:sp>
        <p:nvSpPr>
          <p:cNvPr id="30724" name="灯片编号占位符 3">
            <a:extLst>
              <a:ext uri="{FF2B5EF4-FFF2-40B4-BE49-F238E27FC236}">
                <a16:creationId xmlns:a16="http://schemas.microsoft.com/office/drawing/2014/main" id="{A893DAC9-5405-30BA-2CA0-1C1729D416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9AC006-7E94-421D-867F-7FADA65F061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7929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407687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0817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A45C2988-29F7-5D03-6264-0904F0BEA8FE}"/>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FBF0C338-A962-7BF2-6C36-3DE69202FC97}"/>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4301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473D6ED2-E120-5745-168B-F67BDD14718B}"/>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96FBCF-8FBE-13A7-B292-F7AF627FD32A}"/>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5F622CB-3F0A-DD7A-3A2C-CC434EBB6A76}"/>
              </a:ext>
            </a:extLst>
          </p:cNvPr>
          <p:cNvSpPr>
            <a:spLocks noGrp="1" noChangeArrowheads="1"/>
          </p:cNvSpPr>
          <p:nvPr>
            <p:ph type="sldNum" sz="quarter" idx="12"/>
          </p:nvPr>
        </p:nvSpPr>
        <p:spPr/>
        <p:txBody>
          <a:bodyPr/>
          <a:lstStyle>
            <a:lvl1pPr>
              <a:defRPr/>
            </a:lvl1pPr>
          </a:lstStyle>
          <a:p>
            <a:pPr>
              <a:defRPr/>
            </a:pPr>
            <a:fld id="{979E47E6-E056-4ACE-8238-74ABCD325EB3}" type="slidenum">
              <a:rPr lang="en-US" altLang="zh-CN"/>
              <a:pPr>
                <a:defRPr/>
              </a:pPr>
              <a:t>‹#›</a:t>
            </a:fld>
            <a:endParaRPr lang="en-US" altLang="zh-CN"/>
          </a:p>
        </p:txBody>
      </p:sp>
    </p:spTree>
    <p:extLst>
      <p:ext uri="{BB962C8B-B14F-4D97-AF65-F5344CB8AC3E}">
        <p14:creationId xmlns:p14="http://schemas.microsoft.com/office/powerpoint/2010/main" val="40101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892FADD-5797-E764-1DEE-4A5D7F69049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25522BC-EE85-4427-1E22-74A10C1BAAB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E2C4E75-F925-F3CB-F187-4ECB418093EB}"/>
              </a:ext>
            </a:extLst>
          </p:cNvPr>
          <p:cNvSpPr>
            <a:spLocks noGrp="1" noChangeArrowheads="1"/>
          </p:cNvSpPr>
          <p:nvPr>
            <p:ph type="sldNum" sz="quarter" idx="12"/>
          </p:nvPr>
        </p:nvSpPr>
        <p:spPr>
          <a:ln/>
        </p:spPr>
        <p:txBody>
          <a:bodyPr/>
          <a:lstStyle>
            <a:lvl1pPr>
              <a:defRPr/>
            </a:lvl1pPr>
          </a:lstStyle>
          <a:p>
            <a:pPr>
              <a:defRPr/>
            </a:pPr>
            <a:fld id="{D8662ACC-ADCA-4200-BAD1-E48B7DEA30D0}" type="slidenum">
              <a:rPr lang="en-US" altLang="zh-CN"/>
              <a:pPr>
                <a:defRPr/>
              </a:pPr>
              <a:t>‹#›</a:t>
            </a:fld>
            <a:endParaRPr lang="en-US" altLang="zh-CN"/>
          </a:p>
        </p:txBody>
      </p:sp>
    </p:spTree>
    <p:extLst>
      <p:ext uri="{BB962C8B-B14F-4D97-AF65-F5344CB8AC3E}">
        <p14:creationId xmlns:p14="http://schemas.microsoft.com/office/powerpoint/2010/main" val="3931606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AD229DB-BFCF-70FE-FBC6-5047017AA6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47B6692-1BEE-E8CF-E9B2-D383B05482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5A86EF6-FD76-DE1B-F20A-0549E40466BA}"/>
              </a:ext>
            </a:extLst>
          </p:cNvPr>
          <p:cNvSpPr>
            <a:spLocks noGrp="1" noChangeArrowheads="1"/>
          </p:cNvSpPr>
          <p:nvPr>
            <p:ph type="sldNum" sz="quarter" idx="12"/>
          </p:nvPr>
        </p:nvSpPr>
        <p:spPr>
          <a:ln/>
        </p:spPr>
        <p:txBody>
          <a:bodyPr/>
          <a:lstStyle>
            <a:lvl1pPr>
              <a:defRPr/>
            </a:lvl1pPr>
          </a:lstStyle>
          <a:p>
            <a:pPr>
              <a:defRPr/>
            </a:pPr>
            <a:fld id="{F008D463-BB92-4050-A787-6E4D062364C9}" type="slidenum">
              <a:rPr lang="en-US" altLang="zh-CN"/>
              <a:pPr>
                <a:defRPr/>
              </a:pPr>
              <a:t>‹#›</a:t>
            </a:fld>
            <a:endParaRPr lang="en-US" altLang="zh-CN"/>
          </a:p>
        </p:txBody>
      </p:sp>
    </p:spTree>
    <p:extLst>
      <p:ext uri="{BB962C8B-B14F-4D97-AF65-F5344CB8AC3E}">
        <p14:creationId xmlns:p14="http://schemas.microsoft.com/office/powerpoint/2010/main" val="162676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44EB2CF-3E36-E30F-BA9E-0E66AC3906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3232EE1-C22E-5578-A010-BC286C375F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1E12DBA-F13F-38E2-9FA8-2E5FB64912EC}"/>
              </a:ext>
            </a:extLst>
          </p:cNvPr>
          <p:cNvSpPr>
            <a:spLocks noGrp="1" noChangeArrowheads="1"/>
          </p:cNvSpPr>
          <p:nvPr>
            <p:ph type="sldNum" sz="quarter" idx="12"/>
          </p:nvPr>
        </p:nvSpPr>
        <p:spPr>
          <a:ln/>
        </p:spPr>
        <p:txBody>
          <a:bodyPr/>
          <a:lstStyle>
            <a:lvl1pPr>
              <a:defRPr/>
            </a:lvl1pPr>
          </a:lstStyle>
          <a:p>
            <a:pPr>
              <a:defRPr/>
            </a:pPr>
            <a:fld id="{74DB8208-A2FB-44D7-B1B0-E8699A555A6A}" type="slidenum">
              <a:rPr lang="en-US" altLang="zh-CN"/>
              <a:pPr>
                <a:defRPr/>
              </a:pPr>
              <a:t>‹#›</a:t>
            </a:fld>
            <a:endParaRPr lang="en-US" altLang="zh-CN"/>
          </a:p>
        </p:txBody>
      </p:sp>
    </p:spTree>
    <p:extLst>
      <p:ext uri="{BB962C8B-B14F-4D97-AF65-F5344CB8AC3E}">
        <p14:creationId xmlns:p14="http://schemas.microsoft.com/office/powerpoint/2010/main" val="621344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428F640-92DF-DAC8-0037-E0AD1A2F24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2631CA1-E442-CBC3-FAB3-7921D489F55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7D6A804D-3483-C225-EA68-759E9530FF0C}"/>
              </a:ext>
            </a:extLst>
          </p:cNvPr>
          <p:cNvSpPr>
            <a:spLocks noGrp="1" noChangeArrowheads="1"/>
          </p:cNvSpPr>
          <p:nvPr>
            <p:ph type="sldNum" sz="quarter" idx="12"/>
          </p:nvPr>
        </p:nvSpPr>
        <p:spPr>
          <a:ln/>
        </p:spPr>
        <p:txBody>
          <a:bodyPr/>
          <a:lstStyle>
            <a:lvl1pPr>
              <a:defRPr/>
            </a:lvl1pPr>
          </a:lstStyle>
          <a:p>
            <a:pPr>
              <a:defRPr/>
            </a:pPr>
            <a:fld id="{8BDF7CDB-360A-4070-8CA6-E92419AA2B9F}" type="slidenum">
              <a:rPr lang="en-US" altLang="zh-CN"/>
              <a:pPr>
                <a:defRPr/>
              </a:pPr>
              <a:t>‹#›</a:t>
            </a:fld>
            <a:endParaRPr lang="en-US" altLang="zh-CN"/>
          </a:p>
        </p:txBody>
      </p:sp>
    </p:spTree>
    <p:extLst>
      <p:ext uri="{BB962C8B-B14F-4D97-AF65-F5344CB8AC3E}">
        <p14:creationId xmlns:p14="http://schemas.microsoft.com/office/powerpoint/2010/main" val="4076088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88670A7-2C4E-2453-6E19-ADE470BA3A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1044829-9F34-1DEB-D55D-B834E302C2E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C53178C-B550-6DE3-21E9-89E81CF109AB}"/>
              </a:ext>
            </a:extLst>
          </p:cNvPr>
          <p:cNvSpPr>
            <a:spLocks noGrp="1" noChangeArrowheads="1"/>
          </p:cNvSpPr>
          <p:nvPr>
            <p:ph type="sldNum" sz="quarter" idx="12"/>
          </p:nvPr>
        </p:nvSpPr>
        <p:spPr>
          <a:ln/>
        </p:spPr>
        <p:txBody>
          <a:bodyPr/>
          <a:lstStyle>
            <a:lvl1pPr>
              <a:defRPr/>
            </a:lvl1pPr>
          </a:lstStyle>
          <a:p>
            <a:pPr>
              <a:defRPr/>
            </a:pPr>
            <a:fld id="{5979CC8B-3F56-465B-855A-D44E406D114E}" type="slidenum">
              <a:rPr lang="en-US" altLang="zh-CN"/>
              <a:pPr>
                <a:defRPr/>
              </a:pPr>
              <a:t>‹#›</a:t>
            </a:fld>
            <a:endParaRPr lang="en-US" altLang="zh-CN"/>
          </a:p>
        </p:txBody>
      </p:sp>
    </p:spTree>
    <p:extLst>
      <p:ext uri="{BB962C8B-B14F-4D97-AF65-F5344CB8AC3E}">
        <p14:creationId xmlns:p14="http://schemas.microsoft.com/office/powerpoint/2010/main" val="2351196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284191D-18C5-63A5-A491-0E7C7C05F6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94F073E-2118-5B99-AB15-91B8B811E9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C08E5885-3DA2-0B09-83B8-0C50D88E3C58}"/>
              </a:ext>
            </a:extLst>
          </p:cNvPr>
          <p:cNvSpPr>
            <a:spLocks noGrp="1" noChangeArrowheads="1"/>
          </p:cNvSpPr>
          <p:nvPr>
            <p:ph type="sldNum" sz="quarter" idx="12"/>
          </p:nvPr>
        </p:nvSpPr>
        <p:spPr>
          <a:ln/>
        </p:spPr>
        <p:txBody>
          <a:bodyPr/>
          <a:lstStyle>
            <a:lvl1pPr>
              <a:defRPr/>
            </a:lvl1pPr>
          </a:lstStyle>
          <a:p>
            <a:pPr>
              <a:defRPr/>
            </a:pPr>
            <a:fld id="{61CB6E21-C41B-4C94-96BC-AA76458C1EBF}" type="slidenum">
              <a:rPr lang="en-US" altLang="zh-CN"/>
              <a:pPr>
                <a:defRPr/>
              </a:pPr>
              <a:t>‹#›</a:t>
            </a:fld>
            <a:endParaRPr lang="en-US" altLang="zh-CN"/>
          </a:p>
        </p:txBody>
      </p:sp>
    </p:spTree>
    <p:extLst>
      <p:ext uri="{BB962C8B-B14F-4D97-AF65-F5344CB8AC3E}">
        <p14:creationId xmlns:p14="http://schemas.microsoft.com/office/powerpoint/2010/main" val="3389299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0C29E36-CB17-5FAC-F5A2-069BB5BB03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E8AFBDB-220A-4EC3-36A3-1D81FE8027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F988DD4-26FB-568C-5357-A728BDC035A9}"/>
              </a:ext>
            </a:extLst>
          </p:cNvPr>
          <p:cNvSpPr>
            <a:spLocks noGrp="1" noChangeArrowheads="1"/>
          </p:cNvSpPr>
          <p:nvPr>
            <p:ph type="sldNum" sz="quarter" idx="12"/>
          </p:nvPr>
        </p:nvSpPr>
        <p:spPr>
          <a:ln/>
        </p:spPr>
        <p:txBody>
          <a:bodyPr/>
          <a:lstStyle>
            <a:lvl1pPr>
              <a:defRPr/>
            </a:lvl1pPr>
          </a:lstStyle>
          <a:p>
            <a:pPr>
              <a:defRPr/>
            </a:pPr>
            <a:fld id="{3268C8C2-40AB-4C11-A53B-459B859A61B7}" type="slidenum">
              <a:rPr lang="en-US" altLang="zh-CN"/>
              <a:pPr>
                <a:defRPr/>
              </a:pPr>
              <a:t>‹#›</a:t>
            </a:fld>
            <a:endParaRPr lang="en-US" altLang="zh-CN"/>
          </a:p>
        </p:txBody>
      </p:sp>
    </p:spTree>
    <p:extLst>
      <p:ext uri="{BB962C8B-B14F-4D97-AF65-F5344CB8AC3E}">
        <p14:creationId xmlns:p14="http://schemas.microsoft.com/office/powerpoint/2010/main" val="230099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980843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2585506-C22E-0D71-D0EF-407986EF0E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E659EA0-79B9-5110-E68E-B6BA2A6A0F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8FB7B2B-68BA-5D65-AE4D-B387BBD4D22C}"/>
              </a:ext>
            </a:extLst>
          </p:cNvPr>
          <p:cNvSpPr>
            <a:spLocks noGrp="1" noChangeArrowheads="1"/>
          </p:cNvSpPr>
          <p:nvPr>
            <p:ph type="sldNum" sz="quarter" idx="12"/>
          </p:nvPr>
        </p:nvSpPr>
        <p:spPr>
          <a:ln/>
        </p:spPr>
        <p:txBody>
          <a:bodyPr/>
          <a:lstStyle>
            <a:lvl1pPr>
              <a:defRPr/>
            </a:lvl1pPr>
          </a:lstStyle>
          <a:p>
            <a:pPr>
              <a:defRPr/>
            </a:pPr>
            <a:fld id="{40D2272C-80F1-41FA-8D2F-82FFD3DE2F53}" type="slidenum">
              <a:rPr lang="en-US" altLang="zh-CN"/>
              <a:pPr>
                <a:defRPr/>
              </a:pPr>
              <a:t>‹#›</a:t>
            </a:fld>
            <a:endParaRPr lang="en-US" altLang="zh-CN"/>
          </a:p>
        </p:txBody>
      </p:sp>
    </p:spTree>
    <p:extLst>
      <p:ext uri="{BB962C8B-B14F-4D97-AF65-F5344CB8AC3E}">
        <p14:creationId xmlns:p14="http://schemas.microsoft.com/office/powerpoint/2010/main" val="1753661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51FB29D-BF46-4455-757B-2524F2B310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E90A46D-ABFE-0BDA-A2A5-0B25D0742E2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6F1E510-8C53-0921-FE41-F9D4B4EBDF00}"/>
              </a:ext>
            </a:extLst>
          </p:cNvPr>
          <p:cNvSpPr>
            <a:spLocks noGrp="1" noChangeArrowheads="1"/>
          </p:cNvSpPr>
          <p:nvPr>
            <p:ph type="sldNum" sz="quarter" idx="12"/>
          </p:nvPr>
        </p:nvSpPr>
        <p:spPr>
          <a:ln/>
        </p:spPr>
        <p:txBody>
          <a:bodyPr/>
          <a:lstStyle>
            <a:lvl1pPr>
              <a:defRPr/>
            </a:lvl1pPr>
          </a:lstStyle>
          <a:p>
            <a:pPr>
              <a:defRPr/>
            </a:pPr>
            <a:fld id="{957DAEAA-233C-44F5-AB73-2CD316C97CD3}" type="slidenum">
              <a:rPr lang="en-US" altLang="zh-CN"/>
              <a:pPr>
                <a:defRPr/>
              </a:pPr>
              <a:t>‹#›</a:t>
            </a:fld>
            <a:endParaRPr lang="en-US" altLang="zh-CN"/>
          </a:p>
        </p:txBody>
      </p:sp>
    </p:spTree>
    <p:extLst>
      <p:ext uri="{BB962C8B-B14F-4D97-AF65-F5344CB8AC3E}">
        <p14:creationId xmlns:p14="http://schemas.microsoft.com/office/powerpoint/2010/main" val="612508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FEB53C-68F5-969F-2549-4BA2FF40AD4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90EAD13-B7E9-82F6-CD6E-7FF9FD2B2A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8F555C1-E2A5-3E0C-151A-D682B860689F}"/>
              </a:ext>
            </a:extLst>
          </p:cNvPr>
          <p:cNvSpPr>
            <a:spLocks noGrp="1" noChangeArrowheads="1"/>
          </p:cNvSpPr>
          <p:nvPr>
            <p:ph type="sldNum" sz="quarter" idx="12"/>
          </p:nvPr>
        </p:nvSpPr>
        <p:spPr>
          <a:ln/>
        </p:spPr>
        <p:txBody>
          <a:bodyPr/>
          <a:lstStyle>
            <a:lvl1pPr>
              <a:defRPr/>
            </a:lvl1pPr>
          </a:lstStyle>
          <a:p>
            <a:pPr>
              <a:defRPr/>
            </a:pPr>
            <a:fld id="{8FC789A2-48B7-41AE-954F-B82295E83D12}" type="slidenum">
              <a:rPr lang="en-US" altLang="zh-CN"/>
              <a:pPr>
                <a:defRPr/>
              </a:pPr>
              <a:t>‹#›</a:t>
            </a:fld>
            <a:endParaRPr lang="en-US" altLang="zh-CN"/>
          </a:p>
        </p:txBody>
      </p:sp>
    </p:spTree>
    <p:extLst>
      <p:ext uri="{BB962C8B-B14F-4D97-AF65-F5344CB8AC3E}">
        <p14:creationId xmlns:p14="http://schemas.microsoft.com/office/powerpoint/2010/main" val="4177278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99430F6-7D25-16E5-49D0-C310278736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EA5C30-F9C8-541A-9BE7-7FE8D40E396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76ED6F-C86A-780B-BC3A-8449CB109DC0}"/>
              </a:ext>
            </a:extLst>
          </p:cNvPr>
          <p:cNvSpPr>
            <a:spLocks noGrp="1" noChangeArrowheads="1"/>
          </p:cNvSpPr>
          <p:nvPr>
            <p:ph type="sldNum" sz="quarter" idx="12"/>
          </p:nvPr>
        </p:nvSpPr>
        <p:spPr>
          <a:ln/>
        </p:spPr>
        <p:txBody>
          <a:bodyPr/>
          <a:lstStyle>
            <a:lvl1pPr>
              <a:defRPr/>
            </a:lvl1pPr>
          </a:lstStyle>
          <a:p>
            <a:pPr>
              <a:defRPr/>
            </a:pPr>
            <a:fld id="{FC99FBAA-1AEF-40A2-AD67-7DA1E6ED6C15}" type="slidenum">
              <a:rPr lang="en-US" altLang="zh-CN"/>
              <a:pPr>
                <a:defRPr/>
              </a:pPr>
              <a:t>‹#›</a:t>
            </a:fld>
            <a:endParaRPr lang="en-US" altLang="zh-CN"/>
          </a:p>
        </p:txBody>
      </p:sp>
    </p:spTree>
    <p:extLst>
      <p:ext uri="{BB962C8B-B14F-4D97-AF65-F5344CB8AC3E}">
        <p14:creationId xmlns:p14="http://schemas.microsoft.com/office/powerpoint/2010/main" val="116043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91A8248E-A3A9-B382-1793-BB97C3A872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989105-6E0E-4B17-4CF8-C0C7C11D30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28490F9-9C8C-D0C6-ED94-A71C8717B16B}"/>
              </a:ext>
            </a:extLst>
          </p:cNvPr>
          <p:cNvSpPr>
            <a:spLocks noGrp="1" noChangeArrowheads="1"/>
          </p:cNvSpPr>
          <p:nvPr>
            <p:ph type="sldNum" sz="quarter" idx="12"/>
          </p:nvPr>
        </p:nvSpPr>
        <p:spPr>
          <a:ln/>
        </p:spPr>
        <p:txBody>
          <a:bodyPr/>
          <a:lstStyle>
            <a:lvl1pPr>
              <a:defRPr/>
            </a:lvl1pPr>
          </a:lstStyle>
          <a:p>
            <a:pPr>
              <a:defRPr/>
            </a:pPr>
            <a:fld id="{7B8F670D-2868-44B2-8EE9-E1E7920E8076}" type="slidenum">
              <a:rPr lang="en-US" altLang="zh-CN"/>
              <a:pPr>
                <a:defRPr/>
              </a:pPr>
              <a:t>‹#›</a:t>
            </a:fld>
            <a:endParaRPr lang="en-US" altLang="zh-CN"/>
          </a:p>
        </p:txBody>
      </p:sp>
    </p:spTree>
    <p:extLst>
      <p:ext uri="{BB962C8B-B14F-4D97-AF65-F5344CB8AC3E}">
        <p14:creationId xmlns:p14="http://schemas.microsoft.com/office/powerpoint/2010/main" val="21009302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BE69DC06-AAC9-DF05-81CF-6BBBDF9AEBFF}"/>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BBDB5548-03F6-CA3D-E955-B98C3A201129}"/>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921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8F62C377-4A75-B61C-4A24-9F33F9871372}"/>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CD8ACF-8F36-A56B-0354-1F1B91D48CCE}"/>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A0D6022-FCAE-B22D-7264-44F3002BDA40}"/>
              </a:ext>
            </a:extLst>
          </p:cNvPr>
          <p:cNvSpPr>
            <a:spLocks noGrp="1" noChangeArrowheads="1"/>
          </p:cNvSpPr>
          <p:nvPr>
            <p:ph type="sldNum" sz="quarter" idx="12"/>
          </p:nvPr>
        </p:nvSpPr>
        <p:spPr/>
        <p:txBody>
          <a:bodyPr/>
          <a:lstStyle>
            <a:lvl1pPr>
              <a:defRPr smtClean="0"/>
            </a:lvl1pPr>
          </a:lstStyle>
          <a:p>
            <a:pPr>
              <a:defRPr/>
            </a:pPr>
            <a:fld id="{6ADC8115-8099-4813-8DDD-AF0FABD7A165}" type="slidenum">
              <a:rPr lang="en-US" altLang="zh-CN"/>
              <a:pPr>
                <a:defRPr/>
              </a:pPr>
              <a:t>‹#›</a:t>
            </a:fld>
            <a:endParaRPr lang="en-US" altLang="zh-CN"/>
          </a:p>
        </p:txBody>
      </p:sp>
    </p:spTree>
    <p:extLst>
      <p:ext uri="{BB962C8B-B14F-4D97-AF65-F5344CB8AC3E}">
        <p14:creationId xmlns:p14="http://schemas.microsoft.com/office/powerpoint/2010/main" val="3671648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04C54D8-239D-D829-DA48-68AB6060F8D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8E26C1C-25BE-7435-75F4-B6F02C5110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617774-0DF6-E2DA-D6A7-2D2BD69E3FDF}"/>
              </a:ext>
            </a:extLst>
          </p:cNvPr>
          <p:cNvSpPr>
            <a:spLocks noGrp="1" noChangeArrowheads="1"/>
          </p:cNvSpPr>
          <p:nvPr>
            <p:ph type="sldNum" sz="quarter" idx="12"/>
          </p:nvPr>
        </p:nvSpPr>
        <p:spPr>
          <a:ln/>
        </p:spPr>
        <p:txBody>
          <a:bodyPr/>
          <a:lstStyle>
            <a:lvl1pPr>
              <a:defRPr/>
            </a:lvl1pPr>
          </a:lstStyle>
          <a:p>
            <a:pPr>
              <a:defRPr/>
            </a:pPr>
            <a:fld id="{9F1CC61B-0EFC-4D96-80F7-6231E7603C69}" type="slidenum">
              <a:rPr lang="en-US" altLang="zh-CN"/>
              <a:pPr>
                <a:defRPr/>
              </a:pPr>
              <a:t>‹#›</a:t>
            </a:fld>
            <a:endParaRPr lang="en-US" altLang="zh-CN"/>
          </a:p>
        </p:txBody>
      </p:sp>
    </p:spTree>
    <p:extLst>
      <p:ext uri="{BB962C8B-B14F-4D97-AF65-F5344CB8AC3E}">
        <p14:creationId xmlns:p14="http://schemas.microsoft.com/office/powerpoint/2010/main" val="1120664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AD4F5AF-E1B0-0C25-5503-363E3EEED3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373587-FF87-F222-C157-9473D41F35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577930-A8BC-9619-B009-7C132D25D747}"/>
              </a:ext>
            </a:extLst>
          </p:cNvPr>
          <p:cNvSpPr>
            <a:spLocks noGrp="1" noChangeArrowheads="1"/>
          </p:cNvSpPr>
          <p:nvPr>
            <p:ph type="sldNum" sz="quarter" idx="12"/>
          </p:nvPr>
        </p:nvSpPr>
        <p:spPr>
          <a:ln/>
        </p:spPr>
        <p:txBody>
          <a:bodyPr/>
          <a:lstStyle>
            <a:lvl1pPr>
              <a:defRPr/>
            </a:lvl1pPr>
          </a:lstStyle>
          <a:p>
            <a:pPr>
              <a:defRPr/>
            </a:pPr>
            <a:fld id="{80A28F8F-8850-4152-861A-9400AD5F144E}" type="slidenum">
              <a:rPr lang="en-US" altLang="zh-CN"/>
              <a:pPr>
                <a:defRPr/>
              </a:pPr>
              <a:t>‹#›</a:t>
            </a:fld>
            <a:endParaRPr lang="en-US" altLang="zh-CN"/>
          </a:p>
        </p:txBody>
      </p:sp>
    </p:spTree>
    <p:extLst>
      <p:ext uri="{BB962C8B-B14F-4D97-AF65-F5344CB8AC3E}">
        <p14:creationId xmlns:p14="http://schemas.microsoft.com/office/powerpoint/2010/main" val="3896724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53C2F94-400E-8C0F-F161-506C8043C7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4C8CC25-AC80-56B7-32B0-F921EC8366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73BF0DD-158A-70FB-2DAC-105A8DCBEFF4}"/>
              </a:ext>
            </a:extLst>
          </p:cNvPr>
          <p:cNvSpPr>
            <a:spLocks noGrp="1" noChangeArrowheads="1"/>
          </p:cNvSpPr>
          <p:nvPr>
            <p:ph type="sldNum" sz="quarter" idx="12"/>
          </p:nvPr>
        </p:nvSpPr>
        <p:spPr>
          <a:ln/>
        </p:spPr>
        <p:txBody>
          <a:bodyPr/>
          <a:lstStyle>
            <a:lvl1pPr>
              <a:defRPr/>
            </a:lvl1pPr>
          </a:lstStyle>
          <a:p>
            <a:pPr>
              <a:defRPr/>
            </a:pPr>
            <a:fld id="{38E280A9-6293-48AA-85DC-60E457D5FE17}" type="slidenum">
              <a:rPr lang="en-US" altLang="zh-CN"/>
              <a:pPr>
                <a:defRPr/>
              </a:pPr>
              <a:t>‹#›</a:t>
            </a:fld>
            <a:endParaRPr lang="en-US" altLang="zh-CN"/>
          </a:p>
        </p:txBody>
      </p:sp>
    </p:spTree>
    <p:extLst>
      <p:ext uri="{BB962C8B-B14F-4D97-AF65-F5344CB8AC3E}">
        <p14:creationId xmlns:p14="http://schemas.microsoft.com/office/powerpoint/2010/main" val="2994408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3A67993-F2C5-3FBD-F041-9EB0811395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0F474FF-4481-556C-8E2B-A8A0F05248A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26EE3E33-E097-4E42-9FF7-95D3E1B2C07C}"/>
              </a:ext>
            </a:extLst>
          </p:cNvPr>
          <p:cNvSpPr>
            <a:spLocks noGrp="1" noChangeArrowheads="1"/>
          </p:cNvSpPr>
          <p:nvPr>
            <p:ph type="sldNum" sz="quarter" idx="12"/>
          </p:nvPr>
        </p:nvSpPr>
        <p:spPr>
          <a:ln/>
        </p:spPr>
        <p:txBody>
          <a:bodyPr/>
          <a:lstStyle>
            <a:lvl1pPr>
              <a:defRPr/>
            </a:lvl1pPr>
          </a:lstStyle>
          <a:p>
            <a:pPr>
              <a:defRPr/>
            </a:pPr>
            <a:fld id="{2625DA39-A4CC-450D-8043-7B2D46EA9F26}" type="slidenum">
              <a:rPr lang="en-US" altLang="zh-CN"/>
              <a:pPr>
                <a:defRPr/>
              </a:pPr>
              <a:t>‹#›</a:t>
            </a:fld>
            <a:endParaRPr lang="en-US" altLang="zh-CN"/>
          </a:p>
        </p:txBody>
      </p:sp>
    </p:spTree>
    <p:extLst>
      <p:ext uri="{BB962C8B-B14F-4D97-AF65-F5344CB8AC3E}">
        <p14:creationId xmlns:p14="http://schemas.microsoft.com/office/powerpoint/2010/main" val="2514785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938570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7110386-201D-229C-0BD6-82852AB023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DC040F9-C3AE-7918-87D3-98254B1385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CB7338A-2E3C-BD27-4732-EC7341FE79E6}"/>
              </a:ext>
            </a:extLst>
          </p:cNvPr>
          <p:cNvSpPr>
            <a:spLocks noGrp="1" noChangeArrowheads="1"/>
          </p:cNvSpPr>
          <p:nvPr>
            <p:ph type="sldNum" sz="quarter" idx="12"/>
          </p:nvPr>
        </p:nvSpPr>
        <p:spPr>
          <a:ln/>
        </p:spPr>
        <p:txBody>
          <a:bodyPr/>
          <a:lstStyle>
            <a:lvl1pPr>
              <a:defRPr/>
            </a:lvl1pPr>
          </a:lstStyle>
          <a:p>
            <a:pPr>
              <a:defRPr/>
            </a:pPr>
            <a:fld id="{06FE809E-752F-486C-9CA6-193A83794DFB}" type="slidenum">
              <a:rPr lang="en-US" altLang="zh-CN"/>
              <a:pPr>
                <a:defRPr/>
              </a:pPr>
              <a:t>‹#›</a:t>
            </a:fld>
            <a:endParaRPr lang="en-US" altLang="zh-CN"/>
          </a:p>
        </p:txBody>
      </p:sp>
    </p:spTree>
    <p:extLst>
      <p:ext uri="{BB962C8B-B14F-4D97-AF65-F5344CB8AC3E}">
        <p14:creationId xmlns:p14="http://schemas.microsoft.com/office/powerpoint/2010/main" val="3583398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BADEEFE-24B4-C319-6B83-10852EA601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67CED58-4E53-B5DB-B100-D71912EE00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CFEB319-8CBF-8AF3-EDD3-0D519BA3BBC6}"/>
              </a:ext>
            </a:extLst>
          </p:cNvPr>
          <p:cNvSpPr>
            <a:spLocks noGrp="1" noChangeArrowheads="1"/>
          </p:cNvSpPr>
          <p:nvPr>
            <p:ph type="sldNum" sz="quarter" idx="12"/>
          </p:nvPr>
        </p:nvSpPr>
        <p:spPr>
          <a:ln/>
        </p:spPr>
        <p:txBody>
          <a:bodyPr/>
          <a:lstStyle>
            <a:lvl1pPr>
              <a:defRPr/>
            </a:lvl1pPr>
          </a:lstStyle>
          <a:p>
            <a:pPr>
              <a:defRPr/>
            </a:pPr>
            <a:fld id="{CB78E0A9-6CFD-4635-9C11-21CB4C7C8ADC}" type="slidenum">
              <a:rPr lang="en-US" altLang="zh-CN"/>
              <a:pPr>
                <a:defRPr/>
              </a:pPr>
              <a:t>‹#›</a:t>
            </a:fld>
            <a:endParaRPr lang="en-US" altLang="zh-CN"/>
          </a:p>
        </p:txBody>
      </p:sp>
    </p:spTree>
    <p:extLst>
      <p:ext uri="{BB962C8B-B14F-4D97-AF65-F5344CB8AC3E}">
        <p14:creationId xmlns:p14="http://schemas.microsoft.com/office/powerpoint/2010/main" val="2793806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F5A80D1-8B6B-EBE0-764D-605084E446D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9BD4B59-959E-9F35-E086-AD9A74F758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3F1F1EA-8A02-D935-768A-79501E47F82E}"/>
              </a:ext>
            </a:extLst>
          </p:cNvPr>
          <p:cNvSpPr>
            <a:spLocks noGrp="1" noChangeArrowheads="1"/>
          </p:cNvSpPr>
          <p:nvPr>
            <p:ph type="sldNum" sz="quarter" idx="12"/>
          </p:nvPr>
        </p:nvSpPr>
        <p:spPr>
          <a:ln/>
        </p:spPr>
        <p:txBody>
          <a:bodyPr/>
          <a:lstStyle>
            <a:lvl1pPr>
              <a:defRPr/>
            </a:lvl1pPr>
          </a:lstStyle>
          <a:p>
            <a:pPr>
              <a:defRPr/>
            </a:pPr>
            <a:fld id="{199E10DF-3227-45EC-8FB6-2EFC7C6D3BD5}" type="slidenum">
              <a:rPr lang="en-US" altLang="zh-CN"/>
              <a:pPr>
                <a:defRPr/>
              </a:pPr>
              <a:t>‹#›</a:t>
            </a:fld>
            <a:endParaRPr lang="en-US" altLang="zh-CN"/>
          </a:p>
        </p:txBody>
      </p:sp>
    </p:spTree>
    <p:extLst>
      <p:ext uri="{BB962C8B-B14F-4D97-AF65-F5344CB8AC3E}">
        <p14:creationId xmlns:p14="http://schemas.microsoft.com/office/powerpoint/2010/main" val="35445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E6ECEAA-708B-7E66-DEEA-02143BC08AC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04636FF-759E-119B-A43D-3857329BD9E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06CE647-F051-DD23-9B92-D47B2EA7A52C}"/>
              </a:ext>
            </a:extLst>
          </p:cNvPr>
          <p:cNvSpPr>
            <a:spLocks noGrp="1" noChangeArrowheads="1"/>
          </p:cNvSpPr>
          <p:nvPr>
            <p:ph type="sldNum" sz="quarter" idx="12"/>
          </p:nvPr>
        </p:nvSpPr>
        <p:spPr>
          <a:ln/>
        </p:spPr>
        <p:txBody>
          <a:bodyPr/>
          <a:lstStyle>
            <a:lvl1pPr>
              <a:defRPr/>
            </a:lvl1pPr>
          </a:lstStyle>
          <a:p>
            <a:pPr>
              <a:defRPr/>
            </a:pPr>
            <a:fld id="{E8F8F986-ED68-433E-A2EC-6BD51CF6A4EC}" type="slidenum">
              <a:rPr lang="en-US" altLang="zh-CN"/>
              <a:pPr>
                <a:defRPr/>
              </a:pPr>
              <a:t>‹#›</a:t>
            </a:fld>
            <a:endParaRPr lang="en-US" altLang="zh-CN"/>
          </a:p>
        </p:txBody>
      </p:sp>
    </p:spTree>
    <p:extLst>
      <p:ext uri="{BB962C8B-B14F-4D97-AF65-F5344CB8AC3E}">
        <p14:creationId xmlns:p14="http://schemas.microsoft.com/office/powerpoint/2010/main" val="36497349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73246E8-75DE-0758-9FF2-E79CFA68F5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217B19E-9852-2D0C-4CF7-9960B99039B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01EA5B5-FBCD-861E-A931-28513163BD99}"/>
              </a:ext>
            </a:extLst>
          </p:cNvPr>
          <p:cNvSpPr>
            <a:spLocks noGrp="1" noChangeArrowheads="1"/>
          </p:cNvSpPr>
          <p:nvPr>
            <p:ph type="sldNum" sz="quarter" idx="12"/>
          </p:nvPr>
        </p:nvSpPr>
        <p:spPr>
          <a:ln/>
        </p:spPr>
        <p:txBody>
          <a:bodyPr/>
          <a:lstStyle>
            <a:lvl1pPr>
              <a:defRPr/>
            </a:lvl1pPr>
          </a:lstStyle>
          <a:p>
            <a:pPr>
              <a:defRPr/>
            </a:pPr>
            <a:fld id="{9D2DD568-6470-4DE6-A223-DEFA68E626C5}" type="slidenum">
              <a:rPr lang="en-US" altLang="zh-CN"/>
              <a:pPr>
                <a:defRPr/>
              </a:pPr>
              <a:t>‹#›</a:t>
            </a:fld>
            <a:endParaRPr lang="en-US" altLang="zh-CN"/>
          </a:p>
        </p:txBody>
      </p:sp>
    </p:spTree>
    <p:extLst>
      <p:ext uri="{BB962C8B-B14F-4D97-AF65-F5344CB8AC3E}">
        <p14:creationId xmlns:p14="http://schemas.microsoft.com/office/powerpoint/2010/main" val="36912910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EB2364E-F91E-151C-5D85-5A654AA6202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75041B3-3B45-ED8F-D321-A30AFF89AB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EA4C5B7-A7AA-34F5-2914-14292F887D90}"/>
              </a:ext>
            </a:extLst>
          </p:cNvPr>
          <p:cNvSpPr>
            <a:spLocks noGrp="1" noChangeArrowheads="1"/>
          </p:cNvSpPr>
          <p:nvPr>
            <p:ph type="sldNum" sz="quarter" idx="12"/>
          </p:nvPr>
        </p:nvSpPr>
        <p:spPr>
          <a:ln/>
        </p:spPr>
        <p:txBody>
          <a:bodyPr/>
          <a:lstStyle>
            <a:lvl1pPr>
              <a:defRPr/>
            </a:lvl1pPr>
          </a:lstStyle>
          <a:p>
            <a:pPr>
              <a:defRPr/>
            </a:pPr>
            <a:fld id="{13AB774D-C79A-4349-8075-FC59F54C210E}" type="slidenum">
              <a:rPr lang="en-US" altLang="zh-CN"/>
              <a:pPr>
                <a:defRPr/>
              </a:pPr>
              <a:t>‹#›</a:t>
            </a:fld>
            <a:endParaRPr lang="en-US" altLang="zh-CN"/>
          </a:p>
        </p:txBody>
      </p:sp>
    </p:spTree>
    <p:extLst>
      <p:ext uri="{BB962C8B-B14F-4D97-AF65-F5344CB8AC3E}">
        <p14:creationId xmlns:p14="http://schemas.microsoft.com/office/powerpoint/2010/main" val="41713458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2FD3A0C-6F6D-B147-1B61-2FB7AF18B0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E981772-5C5E-6112-166F-9063F1A72C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BAF28ED-A3E5-2BE7-8B79-8AC892D6AB80}"/>
              </a:ext>
            </a:extLst>
          </p:cNvPr>
          <p:cNvSpPr>
            <a:spLocks noGrp="1" noChangeArrowheads="1"/>
          </p:cNvSpPr>
          <p:nvPr>
            <p:ph type="sldNum" sz="quarter" idx="12"/>
          </p:nvPr>
        </p:nvSpPr>
        <p:spPr>
          <a:ln/>
        </p:spPr>
        <p:txBody>
          <a:bodyPr/>
          <a:lstStyle>
            <a:lvl1pPr>
              <a:defRPr/>
            </a:lvl1pPr>
          </a:lstStyle>
          <a:p>
            <a:pPr>
              <a:defRPr/>
            </a:pPr>
            <a:fld id="{EA2CF3A1-B732-434F-B9AC-497880B65327}" type="slidenum">
              <a:rPr lang="en-US" altLang="zh-CN"/>
              <a:pPr>
                <a:defRPr/>
              </a:pPr>
              <a:t>‹#›</a:t>
            </a:fld>
            <a:endParaRPr lang="en-US" altLang="zh-CN"/>
          </a:p>
        </p:txBody>
      </p:sp>
    </p:spTree>
    <p:extLst>
      <p:ext uri="{BB962C8B-B14F-4D97-AF65-F5344CB8AC3E}">
        <p14:creationId xmlns:p14="http://schemas.microsoft.com/office/powerpoint/2010/main" val="1282376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2" name="灯片编号占位符 5">
            <a:extLst>
              <a:ext uri="{FF2B5EF4-FFF2-40B4-BE49-F238E27FC236}">
                <a16:creationId xmlns:a16="http://schemas.microsoft.com/office/drawing/2014/main" id="{C12B7997-D48A-8120-1280-B710C6274B2C}"/>
              </a:ext>
            </a:extLst>
          </p:cNvPr>
          <p:cNvSpPr>
            <a:spLocks noGrp="1"/>
          </p:cNvSpPr>
          <p:nvPr>
            <p:ph type="sldNum" sz="quarter" idx="10"/>
          </p:nvPr>
        </p:nvSpPr>
        <p:spPr/>
        <p:txBody>
          <a:bodyPr/>
          <a:lstStyle>
            <a:lvl1pPr>
              <a:defRPr/>
            </a:lvl1pPr>
          </a:lstStyle>
          <a:p>
            <a:pPr>
              <a:defRPr/>
            </a:pPr>
            <a:fld id="{E18C617E-308E-4200-AE09-FC57B0EF7455}" type="slidenum">
              <a:rPr lang="zh-CN" altLang="en-US"/>
              <a:pPr>
                <a:defRPr/>
              </a:pPr>
              <a:t>‹#›</a:t>
            </a:fld>
            <a:endParaRPr lang="zh-CN" altLang="en-US"/>
          </a:p>
        </p:txBody>
      </p:sp>
    </p:spTree>
    <p:extLst>
      <p:ext uri="{BB962C8B-B14F-4D97-AF65-F5344CB8AC3E}">
        <p14:creationId xmlns:p14="http://schemas.microsoft.com/office/powerpoint/2010/main" val="219282466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B0B41EC2-8E16-413C-5AF6-FC7827EF2DE8}"/>
              </a:ext>
            </a:extLst>
          </p:cNvPr>
          <p:cNvSpPr>
            <a:spLocks noGrp="1"/>
          </p:cNvSpPr>
          <p:nvPr>
            <p:ph type="sldNum" sz="quarter" idx="10"/>
          </p:nvPr>
        </p:nvSpPr>
        <p:spPr/>
        <p:txBody>
          <a:bodyPr/>
          <a:lstStyle>
            <a:lvl1pPr>
              <a:defRPr/>
            </a:lvl1pPr>
          </a:lstStyle>
          <a:p>
            <a:pPr>
              <a:defRPr/>
            </a:pPr>
            <a:fld id="{FDBD04D9-2D3E-4372-A45B-632492FD2CAB}" type="slidenum">
              <a:rPr lang="zh-CN" altLang="en-US"/>
              <a:pPr>
                <a:defRPr/>
              </a:pPr>
              <a:t>‹#›</a:t>
            </a:fld>
            <a:endParaRPr lang="zh-CN" altLang="en-US"/>
          </a:p>
        </p:txBody>
      </p:sp>
    </p:spTree>
    <p:extLst>
      <p:ext uri="{BB962C8B-B14F-4D97-AF65-F5344CB8AC3E}">
        <p14:creationId xmlns:p14="http://schemas.microsoft.com/office/powerpoint/2010/main" val="95794453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6396FC6B-788C-D36A-43A4-09C6ACB380BE}"/>
              </a:ext>
            </a:extLst>
          </p:cNvPr>
          <p:cNvSpPr>
            <a:spLocks noGrp="1"/>
          </p:cNvSpPr>
          <p:nvPr>
            <p:ph type="sldNum" sz="quarter" idx="10"/>
          </p:nvPr>
        </p:nvSpPr>
        <p:spPr/>
        <p:txBody>
          <a:bodyPr/>
          <a:lstStyle>
            <a:lvl1pPr>
              <a:defRPr/>
            </a:lvl1pPr>
          </a:lstStyle>
          <a:p>
            <a:pPr>
              <a:defRPr/>
            </a:pPr>
            <a:fld id="{945DF143-5095-492D-B55A-1CD8413C545C}" type="slidenum">
              <a:rPr lang="zh-CN" altLang="en-US"/>
              <a:pPr>
                <a:defRPr/>
              </a:pPr>
              <a:t>‹#›</a:t>
            </a:fld>
            <a:endParaRPr lang="zh-CN" altLang="en-US"/>
          </a:p>
        </p:txBody>
      </p:sp>
    </p:spTree>
    <p:extLst>
      <p:ext uri="{BB962C8B-B14F-4D97-AF65-F5344CB8AC3E}">
        <p14:creationId xmlns:p14="http://schemas.microsoft.com/office/powerpoint/2010/main" val="140591635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25409523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7DCAA1E6-3989-D84F-B537-C59D356340AE}"/>
              </a:ext>
            </a:extLst>
          </p:cNvPr>
          <p:cNvSpPr>
            <a:spLocks noGrp="1"/>
          </p:cNvSpPr>
          <p:nvPr>
            <p:ph type="sldNum" sz="quarter" idx="10"/>
          </p:nvPr>
        </p:nvSpPr>
        <p:spPr/>
        <p:txBody>
          <a:bodyPr/>
          <a:lstStyle>
            <a:lvl1pPr>
              <a:defRPr/>
            </a:lvl1pPr>
          </a:lstStyle>
          <a:p>
            <a:pPr>
              <a:defRPr/>
            </a:pPr>
            <a:fld id="{7A701E3B-7208-4CFC-81BD-50ADC1600997}" type="slidenum">
              <a:rPr lang="zh-CN" altLang="en-US"/>
              <a:pPr>
                <a:defRPr/>
              </a:pPr>
              <a:t>‹#›</a:t>
            </a:fld>
            <a:endParaRPr lang="zh-CN" altLang="en-US"/>
          </a:p>
        </p:txBody>
      </p:sp>
    </p:spTree>
    <p:extLst>
      <p:ext uri="{BB962C8B-B14F-4D97-AF65-F5344CB8AC3E}">
        <p14:creationId xmlns:p14="http://schemas.microsoft.com/office/powerpoint/2010/main" val="177787307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3D4269C2-CB91-9CED-E712-FA4799F43591}"/>
              </a:ext>
            </a:extLst>
          </p:cNvPr>
          <p:cNvSpPr>
            <a:spLocks noGrp="1"/>
          </p:cNvSpPr>
          <p:nvPr>
            <p:ph type="sldNum" sz="quarter" idx="10"/>
          </p:nvPr>
        </p:nvSpPr>
        <p:spPr/>
        <p:txBody>
          <a:bodyPr/>
          <a:lstStyle>
            <a:lvl1pPr>
              <a:defRPr/>
            </a:lvl1pPr>
          </a:lstStyle>
          <a:p>
            <a:pPr>
              <a:defRPr/>
            </a:pPr>
            <a:fld id="{30A57CEE-2039-493E-9017-FDFC1F0ED629}" type="slidenum">
              <a:rPr lang="zh-CN" altLang="en-US"/>
              <a:pPr>
                <a:defRPr/>
              </a:pPr>
              <a:t>‹#›</a:t>
            </a:fld>
            <a:endParaRPr lang="zh-CN" altLang="en-US"/>
          </a:p>
        </p:txBody>
      </p:sp>
    </p:spTree>
    <p:extLst>
      <p:ext uri="{BB962C8B-B14F-4D97-AF65-F5344CB8AC3E}">
        <p14:creationId xmlns:p14="http://schemas.microsoft.com/office/powerpoint/2010/main" val="139549290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3D5641C5-B48B-CF6E-CCCB-AD414A38DBD3}"/>
              </a:ext>
            </a:extLst>
          </p:cNvPr>
          <p:cNvSpPr>
            <a:spLocks noGrp="1"/>
          </p:cNvSpPr>
          <p:nvPr>
            <p:ph type="sldNum" sz="quarter" idx="10"/>
          </p:nvPr>
        </p:nvSpPr>
        <p:spPr/>
        <p:txBody>
          <a:bodyPr/>
          <a:lstStyle>
            <a:lvl1pPr>
              <a:defRPr/>
            </a:lvl1pPr>
          </a:lstStyle>
          <a:p>
            <a:pPr>
              <a:defRPr/>
            </a:pPr>
            <a:fld id="{CC5A9156-EBB8-4EB5-B169-BE8011218088}" type="slidenum">
              <a:rPr lang="zh-CN" altLang="en-US"/>
              <a:pPr>
                <a:defRPr/>
              </a:pPr>
              <a:t>‹#›</a:t>
            </a:fld>
            <a:endParaRPr lang="zh-CN" altLang="en-US"/>
          </a:p>
        </p:txBody>
      </p:sp>
    </p:spTree>
    <p:extLst>
      <p:ext uri="{BB962C8B-B14F-4D97-AF65-F5344CB8AC3E}">
        <p14:creationId xmlns:p14="http://schemas.microsoft.com/office/powerpoint/2010/main" val="140118745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4B507481-A005-2606-9457-4DCDAB5F7779}"/>
              </a:ext>
            </a:extLst>
          </p:cNvPr>
          <p:cNvSpPr>
            <a:spLocks noGrp="1"/>
          </p:cNvSpPr>
          <p:nvPr>
            <p:ph type="sldNum" sz="quarter" idx="10"/>
          </p:nvPr>
        </p:nvSpPr>
        <p:spPr/>
        <p:txBody>
          <a:bodyPr/>
          <a:lstStyle>
            <a:lvl1pPr>
              <a:defRPr/>
            </a:lvl1pPr>
          </a:lstStyle>
          <a:p>
            <a:pPr>
              <a:defRPr/>
            </a:pPr>
            <a:fld id="{A4F01B1C-756E-40D3-8FEF-1193C4393697}" type="slidenum">
              <a:rPr lang="zh-CN" altLang="en-US"/>
              <a:pPr>
                <a:defRPr/>
              </a:pPr>
              <a:t>‹#›</a:t>
            </a:fld>
            <a:endParaRPr lang="zh-CN" altLang="en-US"/>
          </a:p>
        </p:txBody>
      </p:sp>
    </p:spTree>
    <p:extLst>
      <p:ext uri="{BB962C8B-B14F-4D97-AF65-F5344CB8AC3E}">
        <p14:creationId xmlns:p14="http://schemas.microsoft.com/office/powerpoint/2010/main" val="344230041"/>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21FA1800-DCAE-E697-A0A4-784A9F76AFF9}"/>
              </a:ext>
            </a:extLst>
          </p:cNvPr>
          <p:cNvSpPr>
            <a:spLocks noGrp="1"/>
          </p:cNvSpPr>
          <p:nvPr>
            <p:ph type="sldNum" sz="quarter" idx="10"/>
          </p:nvPr>
        </p:nvSpPr>
        <p:spPr/>
        <p:txBody>
          <a:bodyPr/>
          <a:lstStyle>
            <a:lvl1pPr>
              <a:defRPr/>
            </a:lvl1pPr>
          </a:lstStyle>
          <a:p>
            <a:pPr>
              <a:defRPr/>
            </a:pPr>
            <a:fld id="{92C62E44-E3DD-4132-B43C-D43C60A3D8ED}" type="slidenum">
              <a:rPr lang="zh-CN" altLang="en-US"/>
              <a:pPr>
                <a:defRPr/>
              </a:pPr>
              <a:t>‹#›</a:t>
            </a:fld>
            <a:endParaRPr lang="zh-CN" altLang="en-US"/>
          </a:p>
        </p:txBody>
      </p:sp>
    </p:spTree>
    <p:extLst>
      <p:ext uri="{BB962C8B-B14F-4D97-AF65-F5344CB8AC3E}">
        <p14:creationId xmlns:p14="http://schemas.microsoft.com/office/powerpoint/2010/main" val="170646108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A3A13B49-5000-1E85-5898-C53CA455EF4F}"/>
              </a:ext>
            </a:extLst>
          </p:cNvPr>
          <p:cNvSpPr>
            <a:spLocks noGrp="1"/>
          </p:cNvSpPr>
          <p:nvPr>
            <p:ph type="sldNum" sz="quarter" idx="10"/>
          </p:nvPr>
        </p:nvSpPr>
        <p:spPr/>
        <p:txBody>
          <a:bodyPr/>
          <a:lstStyle>
            <a:lvl1pPr>
              <a:defRPr/>
            </a:lvl1pPr>
          </a:lstStyle>
          <a:p>
            <a:pPr>
              <a:defRPr/>
            </a:pPr>
            <a:fld id="{87007C55-5107-4EAD-9A8B-136C80F5A877}" type="slidenum">
              <a:rPr lang="zh-CN" altLang="en-US"/>
              <a:pPr>
                <a:defRPr/>
              </a:pPr>
              <a:t>‹#›</a:t>
            </a:fld>
            <a:endParaRPr lang="zh-CN" altLang="en-US"/>
          </a:p>
        </p:txBody>
      </p:sp>
    </p:spTree>
    <p:extLst>
      <p:ext uri="{BB962C8B-B14F-4D97-AF65-F5344CB8AC3E}">
        <p14:creationId xmlns:p14="http://schemas.microsoft.com/office/powerpoint/2010/main" val="2171199495"/>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4E80CCA3-DD71-59D9-7A29-9C7253D00350}"/>
              </a:ext>
            </a:extLst>
          </p:cNvPr>
          <p:cNvSpPr>
            <a:spLocks noGrp="1"/>
          </p:cNvSpPr>
          <p:nvPr>
            <p:ph type="sldNum" sz="quarter" idx="10"/>
          </p:nvPr>
        </p:nvSpPr>
        <p:spPr/>
        <p:txBody>
          <a:bodyPr/>
          <a:lstStyle>
            <a:lvl1pPr>
              <a:defRPr/>
            </a:lvl1pPr>
          </a:lstStyle>
          <a:p>
            <a:pPr>
              <a:defRPr/>
            </a:pPr>
            <a:fld id="{4AA42E95-6A62-41EA-BD78-82FB767A3038}" type="slidenum">
              <a:rPr lang="zh-CN" altLang="en-US"/>
              <a:pPr>
                <a:defRPr/>
              </a:pPr>
              <a:t>‹#›</a:t>
            </a:fld>
            <a:endParaRPr lang="zh-CN" altLang="en-US"/>
          </a:p>
        </p:txBody>
      </p:sp>
    </p:spTree>
    <p:extLst>
      <p:ext uri="{BB962C8B-B14F-4D97-AF65-F5344CB8AC3E}">
        <p14:creationId xmlns:p14="http://schemas.microsoft.com/office/powerpoint/2010/main" val="2169820986"/>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3F7C3A-C991-809B-6D73-8900B1F6E61D}"/>
              </a:ext>
            </a:extLst>
          </p:cNvPr>
          <p:cNvSpPr>
            <a:spLocks noGrp="1"/>
          </p:cNvSpPr>
          <p:nvPr>
            <p:ph type="sldNum" sz="quarter" idx="10"/>
          </p:nvPr>
        </p:nvSpPr>
        <p:spPr/>
        <p:txBody>
          <a:bodyPr/>
          <a:lstStyle>
            <a:lvl1pPr>
              <a:defRPr/>
            </a:lvl1pPr>
          </a:lstStyle>
          <a:p>
            <a:pPr>
              <a:defRPr/>
            </a:pPr>
            <a:fld id="{70B84EC7-CA8B-4DAD-ABD5-20FE05F6990E}" type="slidenum">
              <a:rPr lang="zh-CN" altLang="en-US"/>
              <a:pPr>
                <a:defRPr/>
              </a:pPr>
              <a:t>‹#›</a:t>
            </a:fld>
            <a:endParaRPr lang="zh-CN" altLang="en-US"/>
          </a:p>
        </p:txBody>
      </p:sp>
    </p:spTree>
    <p:extLst>
      <p:ext uri="{BB962C8B-B14F-4D97-AF65-F5344CB8AC3E}">
        <p14:creationId xmlns:p14="http://schemas.microsoft.com/office/powerpoint/2010/main" val="2863025413"/>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CBF743C3-B196-AC6A-C96E-44CE9764B1C8}"/>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 name="Line 8">
            <a:extLst>
              <a:ext uri="{FF2B5EF4-FFF2-40B4-BE49-F238E27FC236}">
                <a16:creationId xmlns:a16="http://schemas.microsoft.com/office/drawing/2014/main" id="{07E37D24-DF2A-E561-5E5E-1E95F891D819}"/>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4301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4" name="Rectangle 4">
            <a:extLst>
              <a:ext uri="{FF2B5EF4-FFF2-40B4-BE49-F238E27FC236}">
                <a16:creationId xmlns:a16="http://schemas.microsoft.com/office/drawing/2014/main" id="{E2671CD7-9776-0F56-EB8E-996BCACA18EA}"/>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947F585-DA9E-796F-5624-0095D9A68B62}"/>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7D1818-588B-EEB7-83A9-5AA60DAFAA99}"/>
              </a:ext>
            </a:extLst>
          </p:cNvPr>
          <p:cNvSpPr>
            <a:spLocks noGrp="1" noChangeArrowheads="1"/>
          </p:cNvSpPr>
          <p:nvPr>
            <p:ph type="sldNum" sz="quarter" idx="12"/>
          </p:nvPr>
        </p:nvSpPr>
        <p:spPr/>
        <p:txBody>
          <a:bodyPr/>
          <a:lstStyle>
            <a:lvl1pPr>
              <a:defRPr smtClean="0"/>
            </a:lvl1pPr>
          </a:lstStyle>
          <a:p>
            <a:pPr>
              <a:defRPr/>
            </a:pPr>
            <a:fld id="{1026C296-132E-469F-A5FD-82F9C32BCA2B}" type="slidenum">
              <a:rPr lang="en-US" altLang="zh-CN"/>
              <a:pPr>
                <a:defRPr/>
              </a:pPr>
              <a:t>‹#›</a:t>
            </a:fld>
            <a:endParaRPr lang="en-US" altLang="zh-CN"/>
          </a:p>
        </p:txBody>
      </p:sp>
    </p:spTree>
    <p:extLst>
      <p:ext uri="{BB962C8B-B14F-4D97-AF65-F5344CB8AC3E}">
        <p14:creationId xmlns:p14="http://schemas.microsoft.com/office/powerpoint/2010/main" val="33021434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703FEE6-4F44-0356-80C2-EC269E43A0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4218A6A-6EA6-8A9E-8C10-BB04A93EE4F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B5E76FE-9DBD-8346-98E3-2F0801914612}"/>
              </a:ext>
            </a:extLst>
          </p:cNvPr>
          <p:cNvSpPr>
            <a:spLocks noGrp="1" noChangeArrowheads="1"/>
          </p:cNvSpPr>
          <p:nvPr>
            <p:ph type="sldNum" sz="quarter" idx="12"/>
          </p:nvPr>
        </p:nvSpPr>
        <p:spPr>
          <a:ln/>
        </p:spPr>
        <p:txBody>
          <a:bodyPr/>
          <a:lstStyle>
            <a:lvl1pPr>
              <a:defRPr/>
            </a:lvl1pPr>
          </a:lstStyle>
          <a:p>
            <a:pPr>
              <a:defRPr/>
            </a:pPr>
            <a:fld id="{15F01001-7082-4B20-977D-8410A325E901}" type="slidenum">
              <a:rPr lang="en-US" altLang="zh-CN"/>
              <a:pPr>
                <a:defRPr/>
              </a:pPr>
              <a:t>‹#›</a:t>
            </a:fld>
            <a:endParaRPr lang="en-US" altLang="zh-CN"/>
          </a:p>
        </p:txBody>
      </p:sp>
    </p:spTree>
    <p:extLst>
      <p:ext uri="{BB962C8B-B14F-4D97-AF65-F5344CB8AC3E}">
        <p14:creationId xmlns:p14="http://schemas.microsoft.com/office/powerpoint/2010/main" val="3087929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7616436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974B805-A1D8-5D47-6408-4818F0D589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A408615-B296-C816-AB7E-14B60A3BB0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12FE9B1-8088-E846-472D-360D96E4DCEF}"/>
              </a:ext>
            </a:extLst>
          </p:cNvPr>
          <p:cNvSpPr>
            <a:spLocks noGrp="1" noChangeArrowheads="1"/>
          </p:cNvSpPr>
          <p:nvPr>
            <p:ph type="sldNum" sz="quarter" idx="12"/>
          </p:nvPr>
        </p:nvSpPr>
        <p:spPr>
          <a:ln/>
        </p:spPr>
        <p:txBody>
          <a:bodyPr/>
          <a:lstStyle>
            <a:lvl1pPr>
              <a:defRPr/>
            </a:lvl1pPr>
          </a:lstStyle>
          <a:p>
            <a:pPr>
              <a:defRPr/>
            </a:pPr>
            <a:fld id="{CC77D7F3-96C5-4F57-9EC8-72F47E3896FC}" type="slidenum">
              <a:rPr lang="en-US" altLang="zh-CN"/>
              <a:pPr>
                <a:defRPr/>
              </a:pPr>
              <a:t>‹#›</a:t>
            </a:fld>
            <a:endParaRPr lang="en-US" altLang="zh-CN"/>
          </a:p>
        </p:txBody>
      </p:sp>
    </p:spTree>
    <p:extLst>
      <p:ext uri="{BB962C8B-B14F-4D97-AF65-F5344CB8AC3E}">
        <p14:creationId xmlns:p14="http://schemas.microsoft.com/office/powerpoint/2010/main" val="3021508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45A8EE2-34D9-9431-62A3-F68B39E221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A854DCC-943D-AF71-D29C-089E179549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8287E19-1DED-404E-9FA7-BD18DDA4D736}"/>
              </a:ext>
            </a:extLst>
          </p:cNvPr>
          <p:cNvSpPr>
            <a:spLocks noGrp="1" noChangeArrowheads="1"/>
          </p:cNvSpPr>
          <p:nvPr>
            <p:ph type="sldNum" sz="quarter" idx="12"/>
          </p:nvPr>
        </p:nvSpPr>
        <p:spPr>
          <a:ln/>
        </p:spPr>
        <p:txBody>
          <a:bodyPr/>
          <a:lstStyle>
            <a:lvl1pPr>
              <a:defRPr/>
            </a:lvl1pPr>
          </a:lstStyle>
          <a:p>
            <a:pPr>
              <a:defRPr/>
            </a:pPr>
            <a:fld id="{A72518DC-EDCE-4388-A899-528A435042B0}" type="slidenum">
              <a:rPr lang="en-US" altLang="zh-CN"/>
              <a:pPr>
                <a:defRPr/>
              </a:pPr>
              <a:t>‹#›</a:t>
            </a:fld>
            <a:endParaRPr lang="en-US" altLang="zh-CN"/>
          </a:p>
        </p:txBody>
      </p:sp>
    </p:spTree>
    <p:extLst>
      <p:ext uri="{BB962C8B-B14F-4D97-AF65-F5344CB8AC3E}">
        <p14:creationId xmlns:p14="http://schemas.microsoft.com/office/powerpoint/2010/main" val="28789938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080DB6E-4A45-E083-6D33-35644A0531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DE416CE-545E-CA95-0A62-812CD1A841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5ABE5B48-B9DC-5796-56BC-38960BC50466}"/>
              </a:ext>
            </a:extLst>
          </p:cNvPr>
          <p:cNvSpPr>
            <a:spLocks noGrp="1" noChangeArrowheads="1"/>
          </p:cNvSpPr>
          <p:nvPr>
            <p:ph type="sldNum" sz="quarter" idx="12"/>
          </p:nvPr>
        </p:nvSpPr>
        <p:spPr>
          <a:ln/>
        </p:spPr>
        <p:txBody>
          <a:bodyPr/>
          <a:lstStyle>
            <a:lvl1pPr>
              <a:defRPr/>
            </a:lvl1pPr>
          </a:lstStyle>
          <a:p>
            <a:pPr>
              <a:defRPr/>
            </a:pPr>
            <a:fld id="{B40CB8CD-D5B6-425B-BC8E-0CADE8C05FEB}" type="slidenum">
              <a:rPr lang="en-US" altLang="zh-CN"/>
              <a:pPr>
                <a:defRPr/>
              </a:pPr>
              <a:t>‹#›</a:t>
            </a:fld>
            <a:endParaRPr lang="en-US" altLang="zh-CN"/>
          </a:p>
        </p:txBody>
      </p:sp>
    </p:spTree>
    <p:extLst>
      <p:ext uri="{BB962C8B-B14F-4D97-AF65-F5344CB8AC3E}">
        <p14:creationId xmlns:p14="http://schemas.microsoft.com/office/powerpoint/2010/main" val="35009520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5875EA0-F586-C2B8-3BD1-4059FA3086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1320753-F738-E2B0-101F-294020CF5C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7559387-6E36-B6D8-CD6B-0A4DBFADED17}"/>
              </a:ext>
            </a:extLst>
          </p:cNvPr>
          <p:cNvSpPr>
            <a:spLocks noGrp="1" noChangeArrowheads="1"/>
          </p:cNvSpPr>
          <p:nvPr>
            <p:ph type="sldNum" sz="quarter" idx="12"/>
          </p:nvPr>
        </p:nvSpPr>
        <p:spPr>
          <a:ln/>
        </p:spPr>
        <p:txBody>
          <a:bodyPr/>
          <a:lstStyle>
            <a:lvl1pPr>
              <a:defRPr/>
            </a:lvl1pPr>
          </a:lstStyle>
          <a:p>
            <a:pPr>
              <a:defRPr/>
            </a:pPr>
            <a:fld id="{0B71C04C-A84F-4784-9436-4649E086E545}" type="slidenum">
              <a:rPr lang="en-US" altLang="zh-CN"/>
              <a:pPr>
                <a:defRPr/>
              </a:pPr>
              <a:t>‹#›</a:t>
            </a:fld>
            <a:endParaRPr lang="en-US" altLang="zh-CN"/>
          </a:p>
        </p:txBody>
      </p:sp>
    </p:spTree>
    <p:extLst>
      <p:ext uri="{BB962C8B-B14F-4D97-AF65-F5344CB8AC3E}">
        <p14:creationId xmlns:p14="http://schemas.microsoft.com/office/powerpoint/2010/main" val="34606619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E19822B-A4F5-37CD-C9BC-AE4D601F9C1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8517E80-1BED-8461-C1E5-69BCDB917B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67A25B0-6334-5387-B0CC-0CA95230A040}"/>
              </a:ext>
            </a:extLst>
          </p:cNvPr>
          <p:cNvSpPr>
            <a:spLocks noGrp="1" noChangeArrowheads="1"/>
          </p:cNvSpPr>
          <p:nvPr>
            <p:ph type="sldNum" sz="quarter" idx="12"/>
          </p:nvPr>
        </p:nvSpPr>
        <p:spPr>
          <a:ln/>
        </p:spPr>
        <p:txBody>
          <a:bodyPr/>
          <a:lstStyle>
            <a:lvl1pPr>
              <a:defRPr/>
            </a:lvl1pPr>
          </a:lstStyle>
          <a:p>
            <a:pPr>
              <a:defRPr/>
            </a:pPr>
            <a:fld id="{3856DB64-AFF6-433B-8FEF-9C6045802C4A}" type="slidenum">
              <a:rPr lang="en-US" altLang="zh-CN"/>
              <a:pPr>
                <a:defRPr/>
              </a:pPr>
              <a:t>‹#›</a:t>
            </a:fld>
            <a:endParaRPr lang="en-US" altLang="zh-CN"/>
          </a:p>
        </p:txBody>
      </p:sp>
    </p:spTree>
    <p:extLst>
      <p:ext uri="{BB962C8B-B14F-4D97-AF65-F5344CB8AC3E}">
        <p14:creationId xmlns:p14="http://schemas.microsoft.com/office/powerpoint/2010/main" val="393726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47B169F-40D5-4FD1-3AEE-E91520BEE59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230A19F-A92B-8DD2-27BB-FF06ED2E352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F29E3DE-BCEA-9A18-C3BA-8779178223B0}"/>
              </a:ext>
            </a:extLst>
          </p:cNvPr>
          <p:cNvSpPr>
            <a:spLocks noGrp="1" noChangeArrowheads="1"/>
          </p:cNvSpPr>
          <p:nvPr>
            <p:ph type="sldNum" sz="quarter" idx="12"/>
          </p:nvPr>
        </p:nvSpPr>
        <p:spPr>
          <a:ln/>
        </p:spPr>
        <p:txBody>
          <a:bodyPr/>
          <a:lstStyle>
            <a:lvl1pPr>
              <a:defRPr/>
            </a:lvl1pPr>
          </a:lstStyle>
          <a:p>
            <a:pPr>
              <a:defRPr/>
            </a:pPr>
            <a:fld id="{99683F02-037E-4190-B2FE-FCAE6AC164E0}" type="slidenum">
              <a:rPr lang="en-US" altLang="zh-CN"/>
              <a:pPr>
                <a:defRPr/>
              </a:pPr>
              <a:t>‹#›</a:t>
            </a:fld>
            <a:endParaRPr lang="en-US" altLang="zh-CN"/>
          </a:p>
        </p:txBody>
      </p:sp>
    </p:spTree>
    <p:extLst>
      <p:ext uri="{BB962C8B-B14F-4D97-AF65-F5344CB8AC3E}">
        <p14:creationId xmlns:p14="http://schemas.microsoft.com/office/powerpoint/2010/main" val="1523885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F727E54-BA46-2639-3760-34E2E4B74A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856A7B6-9706-3911-16B3-62BC472018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76F437D-468E-34F2-49A3-959419602344}"/>
              </a:ext>
            </a:extLst>
          </p:cNvPr>
          <p:cNvSpPr>
            <a:spLocks noGrp="1" noChangeArrowheads="1"/>
          </p:cNvSpPr>
          <p:nvPr>
            <p:ph type="sldNum" sz="quarter" idx="12"/>
          </p:nvPr>
        </p:nvSpPr>
        <p:spPr>
          <a:ln/>
        </p:spPr>
        <p:txBody>
          <a:bodyPr/>
          <a:lstStyle>
            <a:lvl1pPr>
              <a:defRPr/>
            </a:lvl1pPr>
          </a:lstStyle>
          <a:p>
            <a:pPr>
              <a:defRPr/>
            </a:pPr>
            <a:fld id="{C778D126-EA92-4D2D-A45B-A7F8EEE1ADBA}" type="slidenum">
              <a:rPr lang="en-US" altLang="zh-CN"/>
              <a:pPr>
                <a:defRPr/>
              </a:pPr>
              <a:t>‹#›</a:t>
            </a:fld>
            <a:endParaRPr lang="en-US" altLang="zh-CN"/>
          </a:p>
        </p:txBody>
      </p:sp>
    </p:spTree>
    <p:extLst>
      <p:ext uri="{BB962C8B-B14F-4D97-AF65-F5344CB8AC3E}">
        <p14:creationId xmlns:p14="http://schemas.microsoft.com/office/powerpoint/2010/main" val="30998876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0B4098-2FD0-6E18-45C9-B00BB86787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4821C07-A701-BB19-3811-548DB6D4379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FCCC647-1226-F933-3ED3-228A36944B53}"/>
              </a:ext>
            </a:extLst>
          </p:cNvPr>
          <p:cNvSpPr>
            <a:spLocks noGrp="1" noChangeArrowheads="1"/>
          </p:cNvSpPr>
          <p:nvPr>
            <p:ph type="sldNum" sz="quarter" idx="12"/>
          </p:nvPr>
        </p:nvSpPr>
        <p:spPr>
          <a:ln/>
        </p:spPr>
        <p:txBody>
          <a:bodyPr/>
          <a:lstStyle>
            <a:lvl1pPr>
              <a:defRPr/>
            </a:lvl1pPr>
          </a:lstStyle>
          <a:p>
            <a:pPr>
              <a:defRPr/>
            </a:pPr>
            <a:fld id="{DB9371D1-E012-4E5D-AF41-8D89D865D50C}" type="slidenum">
              <a:rPr lang="en-US" altLang="zh-CN"/>
              <a:pPr>
                <a:defRPr/>
              </a:pPr>
              <a:t>‹#›</a:t>
            </a:fld>
            <a:endParaRPr lang="en-US" altLang="zh-CN"/>
          </a:p>
        </p:txBody>
      </p:sp>
    </p:spTree>
    <p:extLst>
      <p:ext uri="{BB962C8B-B14F-4D97-AF65-F5344CB8AC3E}">
        <p14:creationId xmlns:p14="http://schemas.microsoft.com/office/powerpoint/2010/main" val="2052526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1F80588-CFC2-1A7E-9360-ADA152ECDC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0B245DF-2085-35E7-3B5D-37AC987B52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161A8E2-EF7C-2413-D61D-7D9B75160A57}"/>
              </a:ext>
            </a:extLst>
          </p:cNvPr>
          <p:cNvSpPr>
            <a:spLocks noGrp="1" noChangeArrowheads="1"/>
          </p:cNvSpPr>
          <p:nvPr>
            <p:ph type="sldNum" sz="quarter" idx="12"/>
          </p:nvPr>
        </p:nvSpPr>
        <p:spPr>
          <a:ln/>
        </p:spPr>
        <p:txBody>
          <a:bodyPr/>
          <a:lstStyle>
            <a:lvl1pPr>
              <a:defRPr/>
            </a:lvl1pPr>
          </a:lstStyle>
          <a:p>
            <a:pPr>
              <a:defRPr/>
            </a:pPr>
            <a:fld id="{56CAAFEA-3EC6-456E-A383-30C7DA7D93AC}" type="slidenum">
              <a:rPr lang="en-US" altLang="zh-CN"/>
              <a:pPr>
                <a:defRPr/>
              </a:pPr>
              <a:t>‹#›</a:t>
            </a:fld>
            <a:endParaRPr lang="en-US" altLang="zh-CN"/>
          </a:p>
        </p:txBody>
      </p:sp>
    </p:spTree>
    <p:extLst>
      <p:ext uri="{BB962C8B-B14F-4D97-AF65-F5344CB8AC3E}">
        <p14:creationId xmlns:p14="http://schemas.microsoft.com/office/powerpoint/2010/main" val="998118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606C93B-83AF-8633-DBE6-6ED001644A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BE326A7-8EEA-2113-20CE-26348D8A86E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E2237AB-6077-CFFC-559D-1DEAA44D7F9D}"/>
              </a:ext>
            </a:extLst>
          </p:cNvPr>
          <p:cNvSpPr>
            <a:spLocks noGrp="1" noChangeArrowheads="1"/>
          </p:cNvSpPr>
          <p:nvPr>
            <p:ph type="sldNum" sz="quarter" idx="12"/>
          </p:nvPr>
        </p:nvSpPr>
        <p:spPr>
          <a:ln/>
        </p:spPr>
        <p:txBody>
          <a:bodyPr/>
          <a:lstStyle>
            <a:lvl1pPr>
              <a:defRPr/>
            </a:lvl1pPr>
          </a:lstStyle>
          <a:p>
            <a:pPr>
              <a:defRPr/>
            </a:pPr>
            <a:fld id="{069A496F-B317-48B4-A575-5161ADDC7D36}" type="slidenum">
              <a:rPr lang="en-US" altLang="zh-CN"/>
              <a:pPr>
                <a:defRPr/>
              </a:pPr>
              <a:t>‹#›</a:t>
            </a:fld>
            <a:endParaRPr lang="en-US" altLang="zh-CN"/>
          </a:p>
        </p:txBody>
      </p:sp>
    </p:spTree>
    <p:extLst>
      <p:ext uri="{BB962C8B-B14F-4D97-AF65-F5344CB8AC3E}">
        <p14:creationId xmlns:p14="http://schemas.microsoft.com/office/powerpoint/2010/main" val="62171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69769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E274CED1-5ED9-CF0A-8A2B-2E35A79463E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E3E0589-4FE5-0261-CF0E-E919DE04F1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8092450-3D06-1F76-F205-B3B841E8A92C}"/>
              </a:ext>
            </a:extLst>
          </p:cNvPr>
          <p:cNvSpPr>
            <a:spLocks noGrp="1" noChangeArrowheads="1"/>
          </p:cNvSpPr>
          <p:nvPr>
            <p:ph type="sldNum" sz="quarter" idx="12"/>
          </p:nvPr>
        </p:nvSpPr>
        <p:spPr>
          <a:ln/>
        </p:spPr>
        <p:txBody>
          <a:bodyPr/>
          <a:lstStyle>
            <a:lvl1pPr>
              <a:defRPr/>
            </a:lvl1pPr>
          </a:lstStyle>
          <a:p>
            <a:pPr>
              <a:defRPr/>
            </a:pPr>
            <a:fld id="{D5911BA0-42C1-4FEE-82D3-25C4F20B13D9}" type="slidenum">
              <a:rPr lang="en-US" altLang="zh-CN"/>
              <a:pPr>
                <a:defRPr/>
              </a:pPr>
              <a:t>‹#›</a:t>
            </a:fld>
            <a:endParaRPr lang="en-US" altLang="zh-CN"/>
          </a:p>
        </p:txBody>
      </p:sp>
    </p:spTree>
    <p:extLst>
      <p:ext uri="{BB962C8B-B14F-4D97-AF65-F5344CB8AC3E}">
        <p14:creationId xmlns:p14="http://schemas.microsoft.com/office/powerpoint/2010/main" val="3074367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5936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9674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1963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1948-17EB-407F-B6D2-503ABA488EB2}" type="datetimeFigureOut">
              <a:rPr lang="zh-CN" altLang="en-US" smtClean="0"/>
              <a:t>2022/12/6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1795965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B1D9C-9897-D48B-50DD-7477E643C118}"/>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2E6BBA4-6F00-CE67-4B99-58D3D8DA25D2}"/>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88" name="Rectangle 4">
            <a:extLst>
              <a:ext uri="{FF2B5EF4-FFF2-40B4-BE49-F238E27FC236}">
                <a16:creationId xmlns:a16="http://schemas.microsoft.com/office/drawing/2014/main" id="{711098F8-3E96-4ED4-DC5D-0CC5B9B5D81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41989" name="Rectangle 5">
            <a:extLst>
              <a:ext uri="{FF2B5EF4-FFF2-40B4-BE49-F238E27FC236}">
                <a16:creationId xmlns:a16="http://schemas.microsoft.com/office/drawing/2014/main" id="{9F3D2DC6-26C3-DD0A-C2AA-859187F5628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41990" name="Rectangle 6">
            <a:extLst>
              <a:ext uri="{FF2B5EF4-FFF2-40B4-BE49-F238E27FC236}">
                <a16:creationId xmlns:a16="http://schemas.microsoft.com/office/drawing/2014/main" id="{F9EECA08-4462-3440-876C-55A477CB0C39}"/>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C43117D-65CB-4F4E-B0A7-D4B4C0143677}" type="slidenum">
              <a:rPr lang="en-US" altLang="zh-CN"/>
              <a:pPr>
                <a:defRPr/>
              </a:pPr>
              <a:t>‹#›</a:t>
            </a:fld>
            <a:endParaRPr lang="en-US" altLang="zh-CN"/>
          </a:p>
        </p:txBody>
      </p:sp>
      <p:sp>
        <p:nvSpPr>
          <p:cNvPr id="1031" name="Freeform 7">
            <a:extLst>
              <a:ext uri="{FF2B5EF4-FFF2-40B4-BE49-F238E27FC236}">
                <a16:creationId xmlns:a16="http://schemas.microsoft.com/office/drawing/2014/main" id="{11F112E9-7EAB-CC38-F17A-2C4A3A876C5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6BAFA836-816F-1911-9FEF-0EE30D2B7FDA}"/>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341736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BADD38-43EE-9061-EAE4-DBB6A3D5CD65}"/>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A88D537-2A78-FC27-E34B-BFA1094BC5E0}"/>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6" name="Rectangle 4">
            <a:extLst>
              <a:ext uri="{FF2B5EF4-FFF2-40B4-BE49-F238E27FC236}">
                <a16:creationId xmlns:a16="http://schemas.microsoft.com/office/drawing/2014/main" id="{0623B97F-0C50-FF62-74B3-1D45C9C6A874}"/>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8197" name="Rectangle 5">
            <a:extLst>
              <a:ext uri="{FF2B5EF4-FFF2-40B4-BE49-F238E27FC236}">
                <a16:creationId xmlns:a16="http://schemas.microsoft.com/office/drawing/2014/main" id="{E5F3095F-53A2-FB51-996B-3BDD648C311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8198" name="Rectangle 6">
            <a:extLst>
              <a:ext uri="{FF2B5EF4-FFF2-40B4-BE49-F238E27FC236}">
                <a16:creationId xmlns:a16="http://schemas.microsoft.com/office/drawing/2014/main" id="{4A148B58-4D4E-08D4-D538-07631ABB2254}"/>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Garamond" panose="02020404030301010803" pitchFamily="18" charset="0"/>
              </a:defRPr>
            </a:lvl1pPr>
          </a:lstStyle>
          <a:p>
            <a:pPr>
              <a:defRPr/>
            </a:pPr>
            <a:fld id="{7EAF474B-15E5-496B-B7F1-A44F23F124F5}" type="slidenum">
              <a:rPr lang="en-US" altLang="zh-CN"/>
              <a:pPr>
                <a:defRPr/>
              </a:pPr>
              <a:t>‹#›</a:t>
            </a:fld>
            <a:endParaRPr lang="en-US" altLang="zh-CN"/>
          </a:p>
        </p:txBody>
      </p:sp>
      <p:sp>
        <p:nvSpPr>
          <p:cNvPr id="1031" name="Freeform 7">
            <a:extLst>
              <a:ext uri="{FF2B5EF4-FFF2-40B4-BE49-F238E27FC236}">
                <a16:creationId xmlns:a16="http://schemas.microsoft.com/office/drawing/2014/main" id="{8A64D60B-2AD6-70F9-A5CD-C0257FC15215}"/>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DFDF799F-7714-7A5E-9B53-BBC235684116}"/>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51136709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9AB5CD8E-2580-8D72-E630-AD5770674C8F}"/>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56F1768B-DCEF-E5B8-5752-DBE507035A72}"/>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4ABBF968-9118-4C5B-6BDA-236D7D37572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anose="020F0502020204030204" pitchFamily="34" charset="0"/>
                <a:ea typeface="宋体" panose="02010600030101010101" pitchFamily="2" charset="-122"/>
              </a:defRPr>
            </a:lvl1pPr>
          </a:lstStyle>
          <a:p>
            <a:pPr>
              <a:defRPr/>
            </a:pPr>
            <a:fld id="{BCF61DA5-7EFD-4D1B-BD52-1574A0391DDB}" type="slidenum">
              <a:rPr lang="zh-CN" altLang="en-US"/>
              <a:pPr>
                <a:defRPr/>
              </a:pPr>
              <a:t>‹#›</a:t>
            </a:fld>
            <a:endParaRPr lang="zh-CN" altLang="en-US"/>
          </a:p>
        </p:txBody>
      </p:sp>
    </p:spTree>
    <p:extLst>
      <p:ext uri="{BB962C8B-B14F-4D97-AF65-F5344CB8AC3E}">
        <p14:creationId xmlns:p14="http://schemas.microsoft.com/office/powerpoint/2010/main" val="205359978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med">
    <p:fade/>
  </p:transition>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8F83DA6-49C7-F0E6-24FC-A993632BE978}"/>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6198481F-210F-3AEB-C491-F1FCDB42C172}"/>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88" name="Rectangle 4">
            <a:extLst>
              <a:ext uri="{FF2B5EF4-FFF2-40B4-BE49-F238E27FC236}">
                <a16:creationId xmlns:a16="http://schemas.microsoft.com/office/drawing/2014/main" id="{3205EC15-CB91-C182-05C6-23A8E4C1BE25}"/>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41989" name="Rectangle 5">
            <a:extLst>
              <a:ext uri="{FF2B5EF4-FFF2-40B4-BE49-F238E27FC236}">
                <a16:creationId xmlns:a16="http://schemas.microsoft.com/office/drawing/2014/main" id="{06025D36-ABA0-BBC8-D716-28BD287A0BA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41990" name="Rectangle 6">
            <a:extLst>
              <a:ext uri="{FF2B5EF4-FFF2-40B4-BE49-F238E27FC236}">
                <a16:creationId xmlns:a16="http://schemas.microsoft.com/office/drawing/2014/main" id="{65F3A2AB-27FD-C08D-1C81-ED71A8CAF406}"/>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Garamond" panose="02020404030301010803" pitchFamily="18" charset="0"/>
              </a:defRPr>
            </a:lvl1pPr>
          </a:lstStyle>
          <a:p>
            <a:pPr>
              <a:defRPr/>
            </a:pPr>
            <a:fld id="{24AE6F31-25CB-4583-AC58-A4A74F37B94E}" type="slidenum">
              <a:rPr lang="en-US" altLang="zh-CN"/>
              <a:pPr>
                <a:defRPr/>
              </a:pPr>
              <a:t>‹#›</a:t>
            </a:fld>
            <a:endParaRPr lang="en-US" altLang="zh-CN"/>
          </a:p>
        </p:txBody>
      </p:sp>
      <p:sp>
        <p:nvSpPr>
          <p:cNvPr id="3079" name="Freeform 7">
            <a:extLst>
              <a:ext uri="{FF2B5EF4-FFF2-40B4-BE49-F238E27FC236}">
                <a16:creationId xmlns:a16="http://schemas.microsoft.com/office/drawing/2014/main" id="{B0369099-41FF-4820-141F-ABC1C99DC07B}"/>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 name="Line 8">
            <a:extLst>
              <a:ext uri="{FF2B5EF4-FFF2-40B4-BE49-F238E27FC236}">
                <a16:creationId xmlns:a16="http://schemas.microsoft.com/office/drawing/2014/main" id="{B4F6C304-1384-6AE9-D171-E982CDA1E55C}"/>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181499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7.bin"/><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8.bin"/><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9.xml"/><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E02CA-9132-46C9-971F-5C3ABDD333FA}"/>
              </a:ext>
            </a:extLst>
          </p:cNvPr>
          <p:cNvSpPr>
            <a:spLocks noGrp="1"/>
          </p:cNvSpPr>
          <p:nvPr>
            <p:ph type="ctrTitle"/>
          </p:nvPr>
        </p:nvSpPr>
        <p:spPr/>
        <p:txBody>
          <a:bodyPr>
            <a:normAutofit fontScale="90000"/>
          </a:bodyPr>
          <a:lstStyle/>
          <a:p>
            <a:br>
              <a:rPr lang="en-US" altLang="zh-CN" dirty="0"/>
            </a:br>
            <a:r>
              <a:rPr lang="zh-CN" altLang="en-US" dirty="0"/>
              <a:t>第四章 商业模式设计</a:t>
            </a:r>
            <a:br>
              <a:rPr lang="en-US" altLang="zh-CN" dirty="0"/>
            </a:br>
            <a:r>
              <a:rPr lang="zh-CN" altLang="en-US" dirty="0"/>
              <a:t>讲故事与场景</a:t>
            </a:r>
          </a:p>
        </p:txBody>
      </p:sp>
      <p:sp>
        <p:nvSpPr>
          <p:cNvPr id="3" name="副标题 2">
            <a:extLst>
              <a:ext uri="{FF2B5EF4-FFF2-40B4-BE49-F238E27FC236}">
                <a16:creationId xmlns:a16="http://schemas.microsoft.com/office/drawing/2014/main" id="{CEC3E26E-89BE-4517-BFF0-DC64A9A28C02}"/>
              </a:ext>
            </a:extLst>
          </p:cNvPr>
          <p:cNvSpPr>
            <a:spLocks noGrp="1"/>
          </p:cNvSpPr>
          <p:nvPr>
            <p:ph type="subTitle" idx="1"/>
          </p:nvPr>
        </p:nvSpPr>
        <p:spPr/>
        <p:txBody>
          <a:bodyPr/>
          <a:lstStyle/>
          <a:p>
            <a:r>
              <a:rPr lang="zh-CN" altLang="zh-CN" b="1" dirty="0"/>
              <a:t>互联网</a:t>
            </a:r>
            <a:r>
              <a:rPr lang="en-US" altLang="zh-CN" b="1" dirty="0"/>
              <a:t>+</a:t>
            </a:r>
            <a:r>
              <a:rPr lang="zh-CN" altLang="zh-CN" b="1" dirty="0"/>
              <a:t>时代下的软件产品设计与创新</a:t>
            </a:r>
            <a:endParaRPr lang="en-US" altLang="zh-CN" b="1" dirty="0"/>
          </a:p>
          <a:p>
            <a:r>
              <a:rPr lang="zh-CN" altLang="en-US" dirty="0"/>
              <a:t>南京大学软件学院 </a:t>
            </a:r>
            <a:r>
              <a:rPr lang="en-US" altLang="zh-CN" dirty="0"/>
              <a:t>– </a:t>
            </a:r>
            <a:r>
              <a:rPr lang="zh-CN" altLang="en-US" dirty="0"/>
              <a:t>匡宏宇</a:t>
            </a:r>
          </a:p>
          <a:p>
            <a:endParaRPr lang="zh-CN" altLang="en-US" dirty="0"/>
          </a:p>
        </p:txBody>
      </p:sp>
    </p:spTree>
    <p:extLst>
      <p:ext uri="{BB962C8B-B14F-4D97-AF65-F5344CB8AC3E}">
        <p14:creationId xmlns:p14="http://schemas.microsoft.com/office/powerpoint/2010/main" val="10920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7A4B3-369A-4FDA-A855-ACF90130319E}"/>
              </a:ext>
            </a:extLst>
          </p:cNvPr>
          <p:cNvSpPr>
            <a:spLocks noGrp="1"/>
          </p:cNvSpPr>
          <p:nvPr>
            <p:ph type="title"/>
          </p:nvPr>
        </p:nvSpPr>
        <p:spPr>
          <a:xfrm>
            <a:off x="308113" y="257268"/>
            <a:ext cx="8207237" cy="718239"/>
          </a:xfrm>
        </p:spPr>
        <p:txBody>
          <a:bodyPr>
            <a:normAutofit fontScale="90000"/>
          </a:bodyPr>
          <a:lstStyle/>
          <a:p>
            <a:r>
              <a:rPr lang="en-US" altLang="zh-CN" dirty="0"/>
              <a:t>Airbnb IP</a:t>
            </a:r>
            <a:r>
              <a:rPr lang="zh-CN" altLang="en-US" dirty="0"/>
              <a:t>场景的运营：协助房东拍照</a:t>
            </a:r>
          </a:p>
        </p:txBody>
      </p:sp>
      <p:pic>
        <p:nvPicPr>
          <p:cNvPr id="4" name="图片 3">
            <a:extLst>
              <a:ext uri="{FF2B5EF4-FFF2-40B4-BE49-F238E27FC236}">
                <a16:creationId xmlns:a16="http://schemas.microsoft.com/office/drawing/2014/main" id="{7E8582AC-65D0-42DF-8922-EA69D7261596}"/>
              </a:ext>
            </a:extLst>
          </p:cNvPr>
          <p:cNvPicPr>
            <a:picLocks noChangeAspect="1"/>
          </p:cNvPicPr>
          <p:nvPr/>
        </p:nvPicPr>
        <p:blipFill>
          <a:blip r:embed="rId2"/>
          <a:stretch>
            <a:fillRect/>
          </a:stretch>
        </p:blipFill>
        <p:spPr>
          <a:xfrm>
            <a:off x="0" y="975507"/>
            <a:ext cx="9144000" cy="5882493"/>
          </a:xfrm>
          <a:prstGeom prst="rect">
            <a:avLst/>
          </a:prstGeom>
        </p:spPr>
      </p:pic>
      <p:sp>
        <p:nvSpPr>
          <p:cNvPr id="5" name="矩形 4">
            <a:extLst>
              <a:ext uri="{FF2B5EF4-FFF2-40B4-BE49-F238E27FC236}">
                <a16:creationId xmlns:a16="http://schemas.microsoft.com/office/drawing/2014/main" id="{7C6821F0-F015-4747-9111-662C8041EE64}"/>
              </a:ext>
            </a:extLst>
          </p:cNvPr>
          <p:cNvSpPr/>
          <p:nvPr/>
        </p:nvSpPr>
        <p:spPr>
          <a:xfrm>
            <a:off x="2544419" y="2335695"/>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40497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F18B7-0391-433E-A0BB-1C8504695926}"/>
              </a:ext>
            </a:extLst>
          </p:cNvPr>
          <p:cNvSpPr>
            <a:spLocks noGrp="1"/>
          </p:cNvSpPr>
          <p:nvPr>
            <p:ph type="title"/>
          </p:nvPr>
        </p:nvSpPr>
        <p:spPr>
          <a:xfrm>
            <a:off x="628650" y="365127"/>
            <a:ext cx="7886700" cy="854074"/>
          </a:xfrm>
        </p:spPr>
        <p:txBody>
          <a:bodyPr/>
          <a:lstStyle/>
          <a:p>
            <a:r>
              <a:rPr lang="zh-CN" altLang="en-US" dirty="0"/>
              <a:t>场景的</a:t>
            </a:r>
            <a:r>
              <a:rPr lang="en-US" altLang="zh-CN" dirty="0"/>
              <a:t>IP</a:t>
            </a:r>
            <a:r>
              <a:rPr lang="zh-CN" altLang="en-US" dirty="0"/>
              <a:t>：基于弹幕的</a:t>
            </a:r>
            <a:r>
              <a:rPr lang="en-US" altLang="zh-CN" dirty="0"/>
              <a:t>B</a:t>
            </a:r>
            <a:r>
              <a:rPr lang="zh-CN" altLang="en-US" dirty="0"/>
              <a:t>站共情</a:t>
            </a:r>
          </a:p>
        </p:txBody>
      </p:sp>
      <p:sp>
        <p:nvSpPr>
          <p:cNvPr id="3" name="内容占位符 2">
            <a:extLst>
              <a:ext uri="{FF2B5EF4-FFF2-40B4-BE49-F238E27FC236}">
                <a16:creationId xmlns:a16="http://schemas.microsoft.com/office/drawing/2014/main" id="{30825685-011E-4221-ABA7-74F4DE0951DE}"/>
              </a:ext>
            </a:extLst>
          </p:cNvPr>
          <p:cNvSpPr>
            <a:spLocks noGrp="1"/>
          </p:cNvSpPr>
          <p:nvPr>
            <p:ph idx="1"/>
          </p:nvPr>
        </p:nvSpPr>
        <p:spPr>
          <a:xfrm>
            <a:off x="283210" y="3821274"/>
            <a:ext cx="4288790" cy="2782873"/>
          </a:xfrm>
        </p:spPr>
        <p:txBody>
          <a:bodyPr>
            <a:noAutofit/>
          </a:bodyPr>
          <a:lstStyle/>
          <a:p>
            <a:r>
              <a:rPr lang="en-US" altLang="zh-CN" sz="3200" dirty="0"/>
              <a:t>B</a:t>
            </a:r>
            <a:r>
              <a:rPr lang="zh-CN" altLang="en-US" sz="3200" dirty="0"/>
              <a:t>站的独特场景？</a:t>
            </a:r>
            <a:endParaRPr lang="en-US" altLang="zh-CN" sz="3200" dirty="0"/>
          </a:p>
          <a:p>
            <a:pPr lvl="1"/>
            <a:r>
              <a:rPr lang="zh-CN" altLang="en-US" sz="2800" dirty="0">
                <a:solidFill>
                  <a:srgbClr val="00B0F0"/>
                </a:solidFill>
              </a:rPr>
              <a:t>以弹幕为载体的、基于内容的跨时空互动与共情</a:t>
            </a:r>
            <a:endParaRPr lang="en-US" altLang="zh-CN" sz="2800" dirty="0">
              <a:solidFill>
                <a:srgbClr val="00B0F0"/>
              </a:solidFill>
            </a:endParaRPr>
          </a:p>
          <a:p>
            <a:pPr lvl="1"/>
            <a:r>
              <a:rPr lang="zh-CN" altLang="en-US" sz="2800" dirty="0"/>
              <a:t>设计与运营要点：</a:t>
            </a:r>
            <a:r>
              <a:rPr lang="zh-CN" altLang="en-US" sz="2800" b="1" dirty="0"/>
              <a:t>弹幕的质量</a:t>
            </a:r>
            <a:r>
              <a:rPr lang="zh-CN" altLang="en-US" sz="2800" dirty="0"/>
              <a:t>（礼仪、屏蔽设置、封禁）</a:t>
            </a:r>
            <a:endParaRPr lang="en-US" altLang="zh-CN" sz="2800" dirty="0"/>
          </a:p>
        </p:txBody>
      </p:sp>
      <p:pic>
        <p:nvPicPr>
          <p:cNvPr id="5" name="图片 4">
            <a:extLst>
              <a:ext uri="{FF2B5EF4-FFF2-40B4-BE49-F238E27FC236}">
                <a16:creationId xmlns:a16="http://schemas.microsoft.com/office/drawing/2014/main" id="{187EE96A-9835-4510-A692-84BAAD23AADF}"/>
              </a:ext>
            </a:extLst>
          </p:cNvPr>
          <p:cNvPicPr>
            <a:picLocks noChangeAspect="1"/>
          </p:cNvPicPr>
          <p:nvPr/>
        </p:nvPicPr>
        <p:blipFill>
          <a:blip r:embed="rId3"/>
          <a:stretch>
            <a:fillRect/>
          </a:stretch>
        </p:blipFill>
        <p:spPr>
          <a:xfrm>
            <a:off x="0" y="1219201"/>
            <a:ext cx="9144000" cy="2429501"/>
          </a:xfrm>
          <a:prstGeom prst="rect">
            <a:avLst/>
          </a:prstGeom>
        </p:spPr>
      </p:pic>
      <p:pic>
        <p:nvPicPr>
          <p:cNvPr id="7" name="图片 6">
            <a:extLst>
              <a:ext uri="{FF2B5EF4-FFF2-40B4-BE49-F238E27FC236}">
                <a16:creationId xmlns:a16="http://schemas.microsoft.com/office/drawing/2014/main" id="{CE9A34A1-0216-4BEA-91EE-4CD51481CDB8}"/>
              </a:ext>
            </a:extLst>
          </p:cNvPr>
          <p:cNvPicPr>
            <a:picLocks noChangeAspect="1"/>
          </p:cNvPicPr>
          <p:nvPr/>
        </p:nvPicPr>
        <p:blipFill>
          <a:blip r:embed="rId4"/>
          <a:stretch>
            <a:fillRect/>
          </a:stretch>
        </p:blipFill>
        <p:spPr>
          <a:xfrm>
            <a:off x="5027932" y="3567422"/>
            <a:ext cx="3168588" cy="3209298"/>
          </a:xfrm>
          <a:prstGeom prst="rect">
            <a:avLst/>
          </a:prstGeom>
        </p:spPr>
      </p:pic>
    </p:spTree>
    <p:extLst>
      <p:ext uri="{BB962C8B-B14F-4D97-AF65-F5344CB8AC3E}">
        <p14:creationId xmlns:p14="http://schemas.microsoft.com/office/powerpoint/2010/main" val="375010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8E78C-31CA-4BBB-B59C-1731C4D6882E}"/>
              </a:ext>
            </a:extLst>
          </p:cNvPr>
          <p:cNvSpPr>
            <a:spLocks noGrp="1"/>
          </p:cNvSpPr>
          <p:nvPr>
            <p:ph type="title"/>
          </p:nvPr>
        </p:nvSpPr>
        <p:spPr>
          <a:xfrm>
            <a:off x="628650" y="365127"/>
            <a:ext cx="7886700" cy="772794"/>
          </a:xfrm>
        </p:spPr>
        <p:txBody>
          <a:bodyPr/>
          <a:lstStyle/>
          <a:p>
            <a:r>
              <a:rPr lang="zh-CN" altLang="en-US" dirty="0"/>
              <a:t>场景的</a:t>
            </a:r>
            <a:r>
              <a:rPr lang="en-US" altLang="zh-CN" dirty="0"/>
              <a:t>IP</a:t>
            </a:r>
            <a:r>
              <a:rPr lang="zh-CN" altLang="en-US" dirty="0"/>
              <a:t>：打造深度互动的</a:t>
            </a:r>
            <a:r>
              <a:rPr lang="en-US" altLang="zh-CN" dirty="0"/>
              <a:t>LPL</a:t>
            </a:r>
            <a:endParaRPr lang="zh-CN" altLang="en-US" dirty="0"/>
          </a:p>
        </p:txBody>
      </p:sp>
      <p:sp>
        <p:nvSpPr>
          <p:cNvPr id="3" name="内容占位符 2">
            <a:extLst>
              <a:ext uri="{FF2B5EF4-FFF2-40B4-BE49-F238E27FC236}">
                <a16:creationId xmlns:a16="http://schemas.microsoft.com/office/drawing/2014/main" id="{473519F6-00C8-44C7-A35E-67CF1B8C5B27}"/>
              </a:ext>
            </a:extLst>
          </p:cNvPr>
          <p:cNvSpPr>
            <a:spLocks noGrp="1"/>
          </p:cNvSpPr>
          <p:nvPr>
            <p:ph idx="1"/>
          </p:nvPr>
        </p:nvSpPr>
        <p:spPr>
          <a:xfrm>
            <a:off x="628650" y="1320801"/>
            <a:ext cx="7886700" cy="1729990"/>
          </a:xfrm>
        </p:spPr>
        <p:txBody>
          <a:bodyPr>
            <a:normAutofit fontScale="92500" lnSpcReduction="10000"/>
          </a:bodyPr>
          <a:lstStyle/>
          <a:p>
            <a:pPr lvl="1"/>
            <a:r>
              <a:rPr lang="zh-CN" altLang="en-US" dirty="0"/>
              <a:t>英雄联盟赛事的独特场景（</a:t>
            </a:r>
            <a:r>
              <a:rPr lang="zh-CN" altLang="en-US" dirty="0">
                <a:solidFill>
                  <a:srgbClr val="00B0F0"/>
                </a:solidFill>
              </a:rPr>
              <a:t>对比篮球比赛</a:t>
            </a:r>
            <a:r>
              <a:rPr lang="zh-CN" altLang="en-US" dirty="0"/>
              <a:t>）？</a:t>
            </a:r>
            <a:endParaRPr lang="en-US" altLang="zh-CN" dirty="0"/>
          </a:p>
          <a:p>
            <a:pPr lvl="2"/>
            <a:r>
              <a:rPr lang="zh-CN" altLang="en-US" dirty="0">
                <a:solidFill>
                  <a:srgbClr val="00B0F0"/>
                </a:solidFill>
              </a:rPr>
              <a:t>场外观众与场上选手的深度互动</a:t>
            </a:r>
            <a:endParaRPr lang="en-US" altLang="zh-CN" dirty="0">
              <a:solidFill>
                <a:srgbClr val="00B0F0"/>
              </a:solidFill>
            </a:endParaRPr>
          </a:p>
          <a:p>
            <a:pPr lvl="2"/>
            <a:r>
              <a:rPr lang="zh-CN" altLang="en-US" dirty="0"/>
              <a:t>设计与运营要点：</a:t>
            </a:r>
            <a:r>
              <a:rPr lang="zh-CN" altLang="en-US" b="1" dirty="0"/>
              <a:t>互动体验的打造</a:t>
            </a:r>
            <a:r>
              <a:rPr lang="zh-CN" altLang="en-US" dirty="0"/>
              <a:t>（“</a:t>
            </a:r>
            <a:r>
              <a:rPr lang="zh-CN" altLang="en-US" strike="sngStrike" dirty="0"/>
              <a:t>观众</a:t>
            </a:r>
            <a:r>
              <a:rPr lang="zh-CN" altLang="en-US" dirty="0"/>
              <a:t>召唤师”、赛后采访与握手、第一人称视角与麦克疯、开放式场地、实时数据、打赏与排行、选手直播、社交平台与社区等）</a:t>
            </a:r>
            <a:r>
              <a:rPr lang="zh-CN" altLang="en-US" strike="sngStrike" dirty="0">
                <a:solidFill>
                  <a:srgbClr val="FF0000"/>
                </a:solidFill>
              </a:rPr>
              <a:t>饭圈化？</a:t>
            </a:r>
            <a:endParaRPr lang="en-US" altLang="zh-CN" strike="sngStrike" dirty="0">
              <a:solidFill>
                <a:srgbClr val="FF0000"/>
              </a:solidFill>
            </a:endParaRPr>
          </a:p>
          <a:p>
            <a:pPr lvl="2"/>
            <a:r>
              <a:rPr lang="en-US" altLang="zh-CN" i="1" dirty="0">
                <a:solidFill>
                  <a:srgbClr val="00B0F0"/>
                </a:solidFill>
              </a:rPr>
              <a:t>B</a:t>
            </a:r>
            <a:r>
              <a:rPr lang="zh-CN" altLang="en-US" i="1" dirty="0">
                <a:solidFill>
                  <a:srgbClr val="00B0F0"/>
                </a:solidFill>
              </a:rPr>
              <a:t>站 </a:t>
            </a:r>
            <a:r>
              <a:rPr lang="en-US" altLang="zh-CN" i="1" dirty="0">
                <a:solidFill>
                  <a:srgbClr val="00B0F0"/>
                </a:solidFill>
              </a:rPr>
              <a:t>– </a:t>
            </a:r>
            <a:r>
              <a:rPr lang="zh-CN" altLang="en-US" i="1" dirty="0">
                <a:solidFill>
                  <a:srgbClr val="00B0F0"/>
                </a:solidFill>
              </a:rPr>
              <a:t>咪咕篮球</a:t>
            </a:r>
            <a:endParaRPr lang="en-US" altLang="zh-CN" i="1" dirty="0">
              <a:solidFill>
                <a:srgbClr val="00B0F0"/>
              </a:solidFill>
            </a:endParaRPr>
          </a:p>
        </p:txBody>
      </p:sp>
      <p:pic>
        <p:nvPicPr>
          <p:cNvPr id="5" name="图片 4">
            <a:extLst>
              <a:ext uri="{FF2B5EF4-FFF2-40B4-BE49-F238E27FC236}">
                <a16:creationId xmlns:a16="http://schemas.microsoft.com/office/drawing/2014/main" id="{21C82BE2-B21E-4AD2-8D94-73E64610E52A}"/>
              </a:ext>
            </a:extLst>
          </p:cNvPr>
          <p:cNvPicPr>
            <a:picLocks noChangeAspect="1"/>
          </p:cNvPicPr>
          <p:nvPr/>
        </p:nvPicPr>
        <p:blipFill>
          <a:blip r:embed="rId2"/>
          <a:stretch>
            <a:fillRect/>
          </a:stretch>
        </p:blipFill>
        <p:spPr>
          <a:xfrm>
            <a:off x="272682" y="3050791"/>
            <a:ext cx="2387600" cy="1612756"/>
          </a:xfrm>
          <a:prstGeom prst="rect">
            <a:avLst/>
          </a:prstGeom>
        </p:spPr>
      </p:pic>
      <p:pic>
        <p:nvPicPr>
          <p:cNvPr id="7" name="图片 6">
            <a:extLst>
              <a:ext uri="{FF2B5EF4-FFF2-40B4-BE49-F238E27FC236}">
                <a16:creationId xmlns:a16="http://schemas.microsoft.com/office/drawing/2014/main" id="{12F3C33B-F3DF-4090-AC0A-72E229EF92C8}"/>
              </a:ext>
            </a:extLst>
          </p:cNvPr>
          <p:cNvPicPr>
            <a:picLocks noChangeAspect="1"/>
          </p:cNvPicPr>
          <p:nvPr/>
        </p:nvPicPr>
        <p:blipFill>
          <a:blip r:embed="rId3"/>
          <a:stretch>
            <a:fillRect/>
          </a:stretch>
        </p:blipFill>
        <p:spPr>
          <a:xfrm>
            <a:off x="2776370" y="3050791"/>
            <a:ext cx="1981200" cy="2124075"/>
          </a:xfrm>
          <a:prstGeom prst="rect">
            <a:avLst/>
          </a:prstGeom>
        </p:spPr>
      </p:pic>
      <p:pic>
        <p:nvPicPr>
          <p:cNvPr id="9" name="图片 8">
            <a:extLst>
              <a:ext uri="{FF2B5EF4-FFF2-40B4-BE49-F238E27FC236}">
                <a16:creationId xmlns:a16="http://schemas.microsoft.com/office/drawing/2014/main" id="{2E86DC95-150D-41BB-9563-A83D8B7F03E3}"/>
              </a:ext>
            </a:extLst>
          </p:cNvPr>
          <p:cNvPicPr>
            <a:picLocks noChangeAspect="1"/>
          </p:cNvPicPr>
          <p:nvPr/>
        </p:nvPicPr>
        <p:blipFill>
          <a:blip r:embed="rId4"/>
          <a:stretch>
            <a:fillRect/>
          </a:stretch>
        </p:blipFill>
        <p:spPr>
          <a:xfrm>
            <a:off x="4786598" y="2969784"/>
            <a:ext cx="2213376" cy="2124076"/>
          </a:xfrm>
          <a:prstGeom prst="rect">
            <a:avLst/>
          </a:prstGeom>
        </p:spPr>
      </p:pic>
      <p:pic>
        <p:nvPicPr>
          <p:cNvPr id="11" name="图片 10">
            <a:extLst>
              <a:ext uri="{FF2B5EF4-FFF2-40B4-BE49-F238E27FC236}">
                <a16:creationId xmlns:a16="http://schemas.microsoft.com/office/drawing/2014/main" id="{998D5C3C-3F03-48C6-B502-2BD2E03CA98B}"/>
              </a:ext>
            </a:extLst>
          </p:cNvPr>
          <p:cNvPicPr>
            <a:picLocks noChangeAspect="1"/>
          </p:cNvPicPr>
          <p:nvPr/>
        </p:nvPicPr>
        <p:blipFill>
          <a:blip r:embed="rId5"/>
          <a:stretch>
            <a:fillRect/>
          </a:stretch>
        </p:blipFill>
        <p:spPr>
          <a:xfrm>
            <a:off x="5572559" y="5332774"/>
            <a:ext cx="3495675" cy="1371600"/>
          </a:xfrm>
          <a:prstGeom prst="rect">
            <a:avLst/>
          </a:prstGeom>
        </p:spPr>
      </p:pic>
      <p:pic>
        <p:nvPicPr>
          <p:cNvPr id="13" name="图片 12">
            <a:extLst>
              <a:ext uri="{FF2B5EF4-FFF2-40B4-BE49-F238E27FC236}">
                <a16:creationId xmlns:a16="http://schemas.microsoft.com/office/drawing/2014/main" id="{15FE2A7B-0189-44A1-A3F7-50649CAFA219}"/>
              </a:ext>
            </a:extLst>
          </p:cNvPr>
          <p:cNvPicPr>
            <a:picLocks noChangeAspect="1"/>
          </p:cNvPicPr>
          <p:nvPr/>
        </p:nvPicPr>
        <p:blipFill>
          <a:blip r:embed="rId6"/>
          <a:stretch>
            <a:fillRect/>
          </a:stretch>
        </p:blipFill>
        <p:spPr>
          <a:xfrm>
            <a:off x="0" y="5012853"/>
            <a:ext cx="3250716" cy="1845147"/>
          </a:xfrm>
          <a:prstGeom prst="rect">
            <a:avLst/>
          </a:prstGeom>
        </p:spPr>
      </p:pic>
      <p:pic>
        <p:nvPicPr>
          <p:cNvPr id="15" name="图片 14">
            <a:extLst>
              <a:ext uri="{FF2B5EF4-FFF2-40B4-BE49-F238E27FC236}">
                <a16:creationId xmlns:a16="http://schemas.microsoft.com/office/drawing/2014/main" id="{C795FADA-9EE6-4E3B-A560-E4EB679FB7BA}"/>
              </a:ext>
            </a:extLst>
          </p:cNvPr>
          <p:cNvPicPr>
            <a:picLocks noChangeAspect="1"/>
          </p:cNvPicPr>
          <p:nvPr/>
        </p:nvPicPr>
        <p:blipFill>
          <a:blip r:embed="rId7"/>
          <a:stretch>
            <a:fillRect/>
          </a:stretch>
        </p:blipFill>
        <p:spPr>
          <a:xfrm>
            <a:off x="6999974" y="3018352"/>
            <a:ext cx="2043472" cy="2073435"/>
          </a:xfrm>
          <a:prstGeom prst="rect">
            <a:avLst/>
          </a:prstGeom>
        </p:spPr>
      </p:pic>
      <p:pic>
        <p:nvPicPr>
          <p:cNvPr id="17" name="图片 16">
            <a:extLst>
              <a:ext uri="{FF2B5EF4-FFF2-40B4-BE49-F238E27FC236}">
                <a16:creationId xmlns:a16="http://schemas.microsoft.com/office/drawing/2014/main" id="{552F3EB5-54D7-4C44-B4EC-E53BA1313A40}"/>
              </a:ext>
            </a:extLst>
          </p:cNvPr>
          <p:cNvPicPr>
            <a:picLocks noChangeAspect="1"/>
          </p:cNvPicPr>
          <p:nvPr/>
        </p:nvPicPr>
        <p:blipFill>
          <a:blip r:embed="rId8"/>
          <a:stretch>
            <a:fillRect/>
          </a:stretch>
        </p:blipFill>
        <p:spPr>
          <a:xfrm>
            <a:off x="3135604" y="5041556"/>
            <a:ext cx="2443597" cy="1782294"/>
          </a:xfrm>
          <a:prstGeom prst="rect">
            <a:avLst/>
          </a:prstGeom>
        </p:spPr>
      </p:pic>
    </p:spTree>
    <p:extLst>
      <p:ext uri="{BB962C8B-B14F-4D97-AF65-F5344CB8AC3E}">
        <p14:creationId xmlns:p14="http://schemas.microsoft.com/office/powerpoint/2010/main" val="355838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F18B7-0391-433E-A0BB-1C8504695926}"/>
              </a:ext>
            </a:extLst>
          </p:cNvPr>
          <p:cNvSpPr>
            <a:spLocks noGrp="1"/>
          </p:cNvSpPr>
          <p:nvPr>
            <p:ph type="title"/>
          </p:nvPr>
        </p:nvSpPr>
        <p:spPr/>
        <p:txBody>
          <a:bodyPr/>
          <a:lstStyle/>
          <a:p>
            <a:r>
              <a:rPr lang="zh-CN" altLang="en-US" dirty="0"/>
              <a:t>场景的分发</a:t>
            </a:r>
          </a:p>
        </p:txBody>
      </p:sp>
      <p:sp>
        <p:nvSpPr>
          <p:cNvPr id="3" name="内容占位符 2">
            <a:extLst>
              <a:ext uri="{FF2B5EF4-FFF2-40B4-BE49-F238E27FC236}">
                <a16:creationId xmlns:a16="http://schemas.microsoft.com/office/drawing/2014/main" id="{30825685-011E-4221-ABA7-74F4DE0951DE}"/>
              </a:ext>
            </a:extLst>
          </p:cNvPr>
          <p:cNvSpPr>
            <a:spLocks noGrp="1"/>
          </p:cNvSpPr>
          <p:nvPr>
            <p:ph idx="1"/>
          </p:nvPr>
        </p:nvSpPr>
        <p:spPr>
          <a:xfrm>
            <a:off x="628650" y="1533265"/>
            <a:ext cx="7886700" cy="1392492"/>
          </a:xfrm>
        </p:spPr>
        <p:txBody>
          <a:bodyPr>
            <a:normAutofit fontScale="92500" lnSpcReduction="10000"/>
          </a:bodyPr>
          <a:lstStyle/>
          <a:p>
            <a:r>
              <a:rPr lang="zh-CN" altLang="en-US" dirty="0"/>
              <a:t>场景的分发（与运营）</a:t>
            </a:r>
            <a:endParaRPr lang="en-US" altLang="zh-CN" dirty="0"/>
          </a:p>
          <a:p>
            <a:pPr lvl="1"/>
            <a:r>
              <a:rPr lang="zh-CN" altLang="en-US" dirty="0"/>
              <a:t>引导用户体验一到多个独特场景下的产品功能</a:t>
            </a:r>
            <a:endParaRPr lang="en-US" altLang="zh-CN" dirty="0"/>
          </a:p>
          <a:p>
            <a:pPr lvl="1"/>
            <a:r>
              <a:rPr lang="zh-CN" altLang="en-US" dirty="0"/>
              <a:t>逐步引导用户进一步体验产品的其它场景</a:t>
            </a:r>
            <a:endParaRPr lang="en-US" altLang="zh-CN" dirty="0"/>
          </a:p>
          <a:p>
            <a:pPr lvl="2"/>
            <a:r>
              <a:rPr lang="en-US" altLang="zh-CN" dirty="0"/>
              <a:t>B</a:t>
            </a:r>
            <a:r>
              <a:rPr lang="zh-CN" altLang="en-US" dirty="0"/>
              <a:t>站内容生态：视频二次创作 </a:t>
            </a:r>
            <a:r>
              <a:rPr lang="en-US" altLang="zh-CN" dirty="0"/>
              <a:t>-&gt; </a:t>
            </a:r>
            <a:r>
              <a:rPr lang="zh-CN" altLang="en-US" dirty="0"/>
              <a:t>视频正版资源 </a:t>
            </a:r>
            <a:r>
              <a:rPr lang="en-US" altLang="zh-CN" dirty="0"/>
              <a:t>-&gt; </a:t>
            </a:r>
            <a:r>
              <a:rPr lang="zh-CN" altLang="en-US" dirty="0"/>
              <a:t>视频周边商城</a:t>
            </a:r>
          </a:p>
        </p:txBody>
      </p:sp>
      <p:pic>
        <p:nvPicPr>
          <p:cNvPr id="4" name="图片 3">
            <a:extLst>
              <a:ext uri="{FF2B5EF4-FFF2-40B4-BE49-F238E27FC236}">
                <a16:creationId xmlns:a16="http://schemas.microsoft.com/office/drawing/2014/main" id="{C2016AD5-4107-4B33-6483-764912EFD539}"/>
              </a:ext>
            </a:extLst>
          </p:cNvPr>
          <p:cNvPicPr>
            <a:picLocks noChangeAspect="1"/>
          </p:cNvPicPr>
          <p:nvPr/>
        </p:nvPicPr>
        <p:blipFill>
          <a:blip r:embed="rId2"/>
          <a:stretch>
            <a:fillRect/>
          </a:stretch>
        </p:blipFill>
        <p:spPr>
          <a:xfrm>
            <a:off x="1788626" y="2927418"/>
            <a:ext cx="6167276" cy="3565456"/>
          </a:xfrm>
          <a:prstGeom prst="rect">
            <a:avLst/>
          </a:prstGeom>
        </p:spPr>
      </p:pic>
    </p:spTree>
    <p:extLst>
      <p:ext uri="{BB962C8B-B14F-4D97-AF65-F5344CB8AC3E}">
        <p14:creationId xmlns:p14="http://schemas.microsoft.com/office/powerpoint/2010/main" val="5056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A2B19-42AF-4531-A783-E2246BB16450}"/>
              </a:ext>
            </a:extLst>
          </p:cNvPr>
          <p:cNvSpPr>
            <a:spLocks noGrp="1"/>
          </p:cNvSpPr>
          <p:nvPr>
            <p:ph type="title"/>
          </p:nvPr>
        </p:nvSpPr>
        <p:spPr>
          <a:xfrm>
            <a:off x="628650" y="123137"/>
            <a:ext cx="7886700" cy="557900"/>
          </a:xfrm>
        </p:spPr>
        <p:txBody>
          <a:bodyPr>
            <a:normAutofit fontScale="90000"/>
          </a:bodyPr>
          <a:lstStyle/>
          <a:p>
            <a:r>
              <a:rPr lang="zh-CN" altLang="en-US" sz="3600" dirty="0"/>
              <a:t>场景下体验打造：两个正例与一个反例</a:t>
            </a:r>
          </a:p>
        </p:txBody>
      </p:sp>
      <p:pic>
        <p:nvPicPr>
          <p:cNvPr id="5" name="图片 4">
            <a:extLst>
              <a:ext uri="{FF2B5EF4-FFF2-40B4-BE49-F238E27FC236}">
                <a16:creationId xmlns:a16="http://schemas.microsoft.com/office/drawing/2014/main" id="{BB9AB009-3714-472E-A05C-E2A4A953F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2950790" cy="6090277"/>
          </a:xfrm>
          <a:prstGeom prst="rect">
            <a:avLst/>
          </a:prstGeom>
        </p:spPr>
      </p:pic>
      <p:pic>
        <p:nvPicPr>
          <p:cNvPr id="7" name="图片 6">
            <a:extLst>
              <a:ext uri="{FF2B5EF4-FFF2-40B4-BE49-F238E27FC236}">
                <a16:creationId xmlns:a16="http://schemas.microsoft.com/office/drawing/2014/main" id="{320DDA92-C57C-4474-8423-BF222770A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790" y="637694"/>
            <a:ext cx="2867876" cy="6176963"/>
          </a:xfrm>
          <a:prstGeom prst="rect">
            <a:avLst/>
          </a:prstGeom>
        </p:spPr>
      </p:pic>
      <p:sp>
        <p:nvSpPr>
          <p:cNvPr id="3" name="矩形 2">
            <a:extLst>
              <a:ext uri="{FF2B5EF4-FFF2-40B4-BE49-F238E27FC236}">
                <a16:creationId xmlns:a16="http://schemas.microsoft.com/office/drawing/2014/main" id="{B73708DC-448B-49A5-9447-525E98E2883C}"/>
              </a:ext>
            </a:extLst>
          </p:cNvPr>
          <p:cNvSpPr/>
          <p:nvPr/>
        </p:nvSpPr>
        <p:spPr>
          <a:xfrm>
            <a:off x="0" y="3752491"/>
            <a:ext cx="2855343" cy="1216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下方：</a:t>
            </a:r>
            <a:br>
              <a:rPr lang="en-US" altLang="zh-CN" dirty="0"/>
            </a:br>
            <a:r>
              <a:rPr lang="en-US" altLang="zh-CN" dirty="0"/>
              <a:t>1. </a:t>
            </a:r>
            <a:r>
              <a:rPr lang="zh-CN" altLang="en-US" dirty="0"/>
              <a:t>坐垫高度对于骑行体验的重要性</a:t>
            </a:r>
            <a:endParaRPr lang="en-US" altLang="zh-CN" dirty="0"/>
          </a:p>
          <a:p>
            <a:pPr algn="ctr"/>
            <a:r>
              <a:rPr lang="en-US" altLang="zh-CN" dirty="0"/>
              <a:t>2. </a:t>
            </a:r>
            <a:r>
              <a:rPr lang="zh-CN" altLang="en-US" dirty="0"/>
              <a:t>单车向公交场景的连接</a:t>
            </a:r>
          </a:p>
        </p:txBody>
      </p:sp>
      <p:sp>
        <p:nvSpPr>
          <p:cNvPr id="8" name="矩形 7">
            <a:extLst>
              <a:ext uri="{FF2B5EF4-FFF2-40B4-BE49-F238E27FC236}">
                <a16:creationId xmlns:a16="http://schemas.microsoft.com/office/drawing/2014/main" id="{AD19FAD0-8C62-4F0D-873B-F8B2EDEB2E03}"/>
              </a:ext>
            </a:extLst>
          </p:cNvPr>
          <p:cNvSpPr/>
          <p:nvPr/>
        </p:nvSpPr>
        <p:spPr>
          <a:xfrm>
            <a:off x="2957056" y="3096883"/>
            <a:ext cx="2855343" cy="104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下方：</a:t>
            </a:r>
            <a:br>
              <a:rPr lang="en-US" altLang="zh-CN" dirty="0"/>
            </a:br>
            <a:r>
              <a:rPr lang="en-US" altLang="zh-CN" dirty="0"/>
              <a:t>B</a:t>
            </a:r>
            <a:r>
              <a:rPr lang="zh-CN" altLang="en-US" dirty="0"/>
              <a:t>站的场景连接（反向）</a:t>
            </a:r>
            <a:r>
              <a:rPr lang="en-US" altLang="zh-CN" dirty="0"/>
              <a:t>- PGC -&gt; UGC</a:t>
            </a:r>
            <a:r>
              <a:rPr lang="zh-CN" altLang="en-US" dirty="0"/>
              <a:t>（聚拢爱好）</a:t>
            </a:r>
            <a:endParaRPr lang="en-US" altLang="zh-CN" dirty="0"/>
          </a:p>
        </p:txBody>
      </p:sp>
      <p:sp>
        <p:nvSpPr>
          <p:cNvPr id="10" name="矩形 9">
            <a:extLst>
              <a:ext uri="{FF2B5EF4-FFF2-40B4-BE49-F238E27FC236}">
                <a16:creationId xmlns:a16="http://schemas.microsoft.com/office/drawing/2014/main" id="{BE49613C-8E17-4EF9-ADD5-B4403692118C}"/>
              </a:ext>
            </a:extLst>
          </p:cNvPr>
          <p:cNvSpPr/>
          <p:nvPr/>
        </p:nvSpPr>
        <p:spPr>
          <a:xfrm>
            <a:off x="5914113" y="5616459"/>
            <a:ext cx="3065985" cy="1198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上方：</a:t>
            </a:r>
            <a:endParaRPr lang="en-US" altLang="zh-CN" dirty="0"/>
          </a:p>
          <a:p>
            <a:pPr algn="ctr"/>
            <a:r>
              <a:rPr lang="zh-CN" altLang="en-US" dirty="0"/>
              <a:t>过度的场景体验打造 </a:t>
            </a:r>
            <a:r>
              <a:rPr lang="en-US" altLang="zh-CN" dirty="0"/>
              <a:t>– </a:t>
            </a:r>
            <a:r>
              <a:rPr lang="zh-CN" altLang="en-US" dirty="0"/>
              <a:t>不恰当的卫生间标记，严重干扰了如厕体验（即恶俗</a:t>
            </a:r>
            <a:r>
              <a:rPr lang="en-US" altLang="zh-CN" dirty="0"/>
              <a:t>BAD</a:t>
            </a:r>
            <a:r>
              <a:rPr lang="zh-CN" altLang="en-US" dirty="0"/>
              <a:t>）</a:t>
            </a:r>
            <a:endParaRPr lang="en-US" altLang="zh-CN" dirty="0"/>
          </a:p>
        </p:txBody>
      </p:sp>
      <p:pic>
        <p:nvPicPr>
          <p:cNvPr id="9" name="图片 8">
            <a:extLst>
              <a:ext uri="{FF2B5EF4-FFF2-40B4-BE49-F238E27FC236}">
                <a16:creationId xmlns:a16="http://schemas.microsoft.com/office/drawing/2014/main" id="{841F371E-0AC3-48F9-86BE-3CBAB311A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875" y="715661"/>
            <a:ext cx="3752125" cy="4779696"/>
          </a:xfrm>
          <a:prstGeom prst="rect">
            <a:avLst/>
          </a:prstGeom>
        </p:spPr>
      </p:pic>
      <p:sp>
        <p:nvSpPr>
          <p:cNvPr id="4" name="矩形 3">
            <a:extLst>
              <a:ext uri="{FF2B5EF4-FFF2-40B4-BE49-F238E27FC236}">
                <a16:creationId xmlns:a16="http://schemas.microsoft.com/office/drawing/2014/main" id="{8F75FB79-AD11-4F43-8938-611219376493}"/>
              </a:ext>
            </a:extLst>
          </p:cNvPr>
          <p:cNvSpPr/>
          <p:nvPr/>
        </p:nvSpPr>
        <p:spPr>
          <a:xfrm>
            <a:off x="5451895" y="836763"/>
            <a:ext cx="621102" cy="2674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65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A95C79-A084-4AD0-B735-A0F240FCC5AB}"/>
              </a:ext>
            </a:extLst>
          </p:cNvPr>
          <p:cNvSpPr>
            <a:spLocks noGrp="1"/>
          </p:cNvSpPr>
          <p:nvPr>
            <p:ph type="title"/>
          </p:nvPr>
        </p:nvSpPr>
        <p:spPr>
          <a:xfrm>
            <a:off x="629841" y="1131094"/>
            <a:ext cx="7886700" cy="523772"/>
          </a:xfrm>
        </p:spPr>
        <p:txBody>
          <a:bodyPr>
            <a:normAutofit fontScale="90000"/>
          </a:bodyPr>
          <a:lstStyle/>
          <a:p>
            <a:r>
              <a:rPr lang="zh-CN" altLang="en-US" dirty="0"/>
              <a:t>商业模式创新的基本出发点</a:t>
            </a:r>
          </a:p>
        </p:txBody>
      </p:sp>
      <p:sp>
        <p:nvSpPr>
          <p:cNvPr id="5" name="文本占位符 4">
            <a:extLst>
              <a:ext uri="{FF2B5EF4-FFF2-40B4-BE49-F238E27FC236}">
                <a16:creationId xmlns:a16="http://schemas.microsoft.com/office/drawing/2014/main" id="{519DFA46-C903-46A7-BFD8-794CFA6ED8AF}"/>
              </a:ext>
            </a:extLst>
          </p:cNvPr>
          <p:cNvSpPr>
            <a:spLocks noGrp="1"/>
          </p:cNvSpPr>
          <p:nvPr>
            <p:ph type="body" idx="1"/>
          </p:nvPr>
        </p:nvSpPr>
        <p:spPr>
          <a:xfrm>
            <a:off x="629842" y="1685770"/>
            <a:ext cx="3868340" cy="617934"/>
          </a:xfrm>
        </p:spPr>
        <p:txBody>
          <a:bodyPr/>
          <a:lstStyle/>
          <a:p>
            <a:r>
              <a:rPr lang="zh-CN" altLang="en-US" dirty="0"/>
              <a:t>商业模式设计与创新</a:t>
            </a:r>
          </a:p>
        </p:txBody>
      </p:sp>
      <p:sp>
        <p:nvSpPr>
          <p:cNvPr id="6" name="内容占位符 5">
            <a:extLst>
              <a:ext uri="{FF2B5EF4-FFF2-40B4-BE49-F238E27FC236}">
                <a16:creationId xmlns:a16="http://schemas.microsoft.com/office/drawing/2014/main" id="{6D944095-090F-4956-A573-9EBE5E785789}"/>
              </a:ext>
            </a:extLst>
          </p:cNvPr>
          <p:cNvSpPr>
            <a:spLocks noGrp="1"/>
          </p:cNvSpPr>
          <p:nvPr>
            <p:ph sz="half" idx="2"/>
          </p:nvPr>
        </p:nvSpPr>
        <p:spPr>
          <a:xfrm>
            <a:off x="629842" y="2303704"/>
            <a:ext cx="3868340" cy="3629957"/>
          </a:xfrm>
        </p:spPr>
        <p:txBody>
          <a:bodyPr>
            <a:normAutofit fontScale="77500" lnSpcReduction="20000"/>
          </a:bodyPr>
          <a:lstStyle/>
          <a:p>
            <a:r>
              <a:rPr lang="zh-CN" altLang="en-US" dirty="0"/>
              <a:t>满足市场：</a:t>
            </a:r>
            <a:r>
              <a:rPr lang="zh-CN" altLang="en-US" i="1" dirty="0"/>
              <a:t>汇通达</a:t>
            </a:r>
            <a:endParaRPr lang="en-US" altLang="zh-CN" i="1" dirty="0"/>
          </a:p>
          <a:p>
            <a:r>
              <a:rPr lang="zh-CN" altLang="en-US" dirty="0"/>
              <a:t>投放市场：</a:t>
            </a:r>
            <a:r>
              <a:rPr lang="zh-CN" altLang="en-US" i="1" dirty="0"/>
              <a:t>云游戏</a:t>
            </a:r>
            <a:endParaRPr lang="en-US" altLang="zh-CN" i="1" dirty="0"/>
          </a:p>
          <a:p>
            <a:r>
              <a:rPr lang="zh-CN" altLang="en-US" dirty="0"/>
              <a:t>改进市场：</a:t>
            </a:r>
            <a:r>
              <a:rPr lang="zh-CN" altLang="en-US" i="1" dirty="0"/>
              <a:t>拼多多</a:t>
            </a:r>
            <a:endParaRPr lang="en-US" altLang="zh-CN" i="1" dirty="0"/>
          </a:p>
          <a:p>
            <a:r>
              <a:rPr lang="zh-CN" altLang="en-US" dirty="0"/>
              <a:t>创造市场：</a:t>
            </a:r>
            <a:r>
              <a:rPr lang="zh-CN" altLang="en-US" i="1" dirty="0"/>
              <a:t>头条、抖音</a:t>
            </a:r>
            <a:endParaRPr lang="en-US" altLang="zh-CN" i="1" dirty="0"/>
          </a:p>
          <a:p>
            <a:endParaRPr lang="en-US" altLang="zh-CN" dirty="0"/>
          </a:p>
          <a:p>
            <a:r>
              <a:rPr lang="zh-CN" altLang="en-US" dirty="0"/>
              <a:t>挑战：</a:t>
            </a:r>
            <a:endParaRPr lang="en-US" altLang="zh-CN" dirty="0"/>
          </a:p>
          <a:p>
            <a:pPr lvl="1"/>
            <a:r>
              <a:rPr lang="zh-CN" altLang="en-US" dirty="0"/>
              <a:t>找到正确的模式</a:t>
            </a:r>
            <a:endParaRPr lang="en-US" altLang="zh-CN" dirty="0"/>
          </a:p>
          <a:p>
            <a:pPr lvl="1"/>
            <a:r>
              <a:rPr lang="zh-CN" altLang="en-US" dirty="0"/>
              <a:t>全面启动前展开验证</a:t>
            </a:r>
            <a:endParaRPr lang="en-US" altLang="zh-CN" dirty="0"/>
          </a:p>
          <a:p>
            <a:pPr lvl="1"/>
            <a:r>
              <a:rPr lang="zh-CN" altLang="en-US" dirty="0"/>
              <a:t>诱导市场接受新模式</a:t>
            </a:r>
            <a:endParaRPr lang="en-US" altLang="zh-CN" dirty="0"/>
          </a:p>
          <a:p>
            <a:pPr lvl="1"/>
            <a:r>
              <a:rPr lang="zh-CN" altLang="en-US" dirty="0"/>
              <a:t>根据市场反馈不断调整</a:t>
            </a:r>
            <a:endParaRPr lang="en-US" altLang="zh-CN" dirty="0"/>
          </a:p>
          <a:p>
            <a:pPr lvl="1"/>
            <a:r>
              <a:rPr lang="zh-CN" altLang="en-US" dirty="0"/>
              <a:t>管理不确定因素</a:t>
            </a:r>
          </a:p>
        </p:txBody>
      </p:sp>
      <p:sp>
        <p:nvSpPr>
          <p:cNvPr id="7" name="文本占位符 6">
            <a:extLst>
              <a:ext uri="{FF2B5EF4-FFF2-40B4-BE49-F238E27FC236}">
                <a16:creationId xmlns:a16="http://schemas.microsoft.com/office/drawing/2014/main" id="{EE920EA2-2A1A-41D9-89A3-328D1DA36C80}"/>
              </a:ext>
            </a:extLst>
          </p:cNvPr>
          <p:cNvSpPr>
            <a:spLocks noGrp="1"/>
          </p:cNvSpPr>
          <p:nvPr>
            <p:ph type="body" sz="quarter" idx="3"/>
          </p:nvPr>
        </p:nvSpPr>
        <p:spPr>
          <a:xfrm>
            <a:off x="4629150" y="1685770"/>
            <a:ext cx="3887391" cy="617934"/>
          </a:xfrm>
        </p:spPr>
        <p:txBody>
          <a:bodyPr/>
          <a:lstStyle/>
          <a:p>
            <a:r>
              <a:rPr lang="zh-CN" altLang="en-US" dirty="0"/>
              <a:t>成熟组织特有的因素</a:t>
            </a:r>
          </a:p>
        </p:txBody>
      </p:sp>
      <p:sp>
        <p:nvSpPr>
          <p:cNvPr id="8" name="内容占位符 7">
            <a:extLst>
              <a:ext uri="{FF2B5EF4-FFF2-40B4-BE49-F238E27FC236}">
                <a16:creationId xmlns:a16="http://schemas.microsoft.com/office/drawing/2014/main" id="{8A70E11B-DE10-4D98-B305-92666F3D599E}"/>
              </a:ext>
            </a:extLst>
          </p:cNvPr>
          <p:cNvSpPr>
            <a:spLocks noGrp="1"/>
          </p:cNvSpPr>
          <p:nvPr>
            <p:ph sz="quarter" idx="4"/>
          </p:nvPr>
        </p:nvSpPr>
        <p:spPr>
          <a:xfrm>
            <a:off x="4629150" y="2303704"/>
            <a:ext cx="3887391" cy="3629957"/>
          </a:xfrm>
        </p:spPr>
        <p:txBody>
          <a:bodyPr>
            <a:normAutofit fontScale="77500" lnSpcReduction="20000"/>
          </a:bodyPr>
          <a:lstStyle/>
          <a:p>
            <a:r>
              <a:rPr lang="zh-CN" altLang="en-US" dirty="0"/>
              <a:t>被动反应：</a:t>
            </a:r>
            <a:r>
              <a:rPr lang="en-US" altLang="zh-CN" dirty="0"/>
              <a:t>Switch</a:t>
            </a:r>
          </a:p>
          <a:p>
            <a:r>
              <a:rPr lang="zh-CN" altLang="en-US" dirty="0"/>
              <a:t>调整适应：爱奇艺的“随刻创作”，</a:t>
            </a:r>
            <a:r>
              <a:rPr lang="en-US" altLang="zh-CN" dirty="0"/>
              <a:t>B</a:t>
            </a:r>
            <a:r>
              <a:rPr lang="zh-CN" altLang="en-US" dirty="0"/>
              <a:t>站的“必剪”</a:t>
            </a:r>
            <a:endParaRPr lang="en-US" altLang="zh-CN" dirty="0"/>
          </a:p>
          <a:p>
            <a:r>
              <a:rPr lang="zh-CN" altLang="en-US" dirty="0"/>
              <a:t>扩张：头条的海豚与瓜瓜龙</a:t>
            </a:r>
            <a:endParaRPr lang="en-US" altLang="zh-CN" dirty="0"/>
          </a:p>
          <a:p>
            <a:r>
              <a:rPr lang="zh-CN" altLang="en-US" dirty="0"/>
              <a:t>主动开拓：华为</a:t>
            </a:r>
            <a:r>
              <a:rPr lang="en-US" altLang="zh-CN" dirty="0"/>
              <a:t>AR</a:t>
            </a:r>
            <a:r>
              <a:rPr lang="zh-CN" altLang="en-US" dirty="0"/>
              <a:t>地图</a:t>
            </a:r>
            <a:r>
              <a:rPr lang="en-US" altLang="zh-CN" dirty="0"/>
              <a:t>-</a:t>
            </a:r>
            <a:r>
              <a:rPr lang="zh-CN" altLang="en-US" dirty="0"/>
              <a:t>河图</a:t>
            </a:r>
            <a:endParaRPr lang="en-US" altLang="zh-CN" dirty="0"/>
          </a:p>
          <a:p>
            <a:endParaRPr lang="en-US" altLang="zh-CN" dirty="0"/>
          </a:p>
          <a:p>
            <a:r>
              <a:rPr lang="zh-CN" altLang="en-US" dirty="0"/>
              <a:t>挑战：</a:t>
            </a:r>
            <a:endParaRPr lang="en-US" altLang="zh-CN" dirty="0"/>
          </a:p>
          <a:p>
            <a:pPr lvl="1"/>
            <a:r>
              <a:rPr lang="zh-CN" altLang="en-US" dirty="0"/>
              <a:t>对新模式产生欲望</a:t>
            </a:r>
            <a:endParaRPr lang="en-US" altLang="zh-CN" dirty="0"/>
          </a:p>
          <a:p>
            <a:pPr lvl="1"/>
            <a:r>
              <a:rPr lang="zh-CN" altLang="en-US" dirty="0"/>
              <a:t>新老模式之间的拉通</a:t>
            </a:r>
            <a:endParaRPr lang="en-US" altLang="zh-CN" dirty="0"/>
          </a:p>
          <a:p>
            <a:pPr lvl="1"/>
            <a:r>
              <a:rPr lang="zh-CN" altLang="en-US" dirty="0"/>
              <a:t>管理既得利益</a:t>
            </a:r>
            <a:endParaRPr lang="en-US" altLang="zh-CN" dirty="0"/>
          </a:p>
          <a:p>
            <a:pPr lvl="1"/>
            <a:r>
              <a:rPr lang="zh-CN" altLang="en-US" dirty="0"/>
              <a:t>聚焦长远利益</a:t>
            </a:r>
          </a:p>
        </p:txBody>
      </p:sp>
    </p:spTree>
    <p:extLst>
      <p:ext uri="{BB962C8B-B14F-4D97-AF65-F5344CB8AC3E}">
        <p14:creationId xmlns:p14="http://schemas.microsoft.com/office/powerpoint/2010/main" val="249754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5F395-2294-4BF6-B0BB-F4BF4DB15048}"/>
              </a:ext>
            </a:extLst>
          </p:cNvPr>
          <p:cNvSpPr>
            <a:spLocks noGrp="1"/>
          </p:cNvSpPr>
          <p:nvPr>
            <p:ph type="title"/>
          </p:nvPr>
        </p:nvSpPr>
        <p:spPr/>
        <p:txBody>
          <a:bodyPr>
            <a:normAutofit fontScale="90000"/>
          </a:bodyPr>
          <a:lstStyle/>
          <a:p>
            <a:r>
              <a:rPr lang="zh-CN" altLang="en-US" dirty="0"/>
              <a:t>设计态度：寻找真正出色的方案，而不是修饰一个很快得到的方案（追求洞察）</a:t>
            </a:r>
          </a:p>
        </p:txBody>
      </p:sp>
      <p:pic>
        <p:nvPicPr>
          <p:cNvPr id="4" name="图片 3">
            <a:extLst>
              <a:ext uri="{FF2B5EF4-FFF2-40B4-BE49-F238E27FC236}">
                <a16:creationId xmlns:a16="http://schemas.microsoft.com/office/drawing/2014/main" id="{AD8B711D-7436-4756-89E9-022B9ACA0FCD}"/>
              </a:ext>
            </a:extLst>
          </p:cNvPr>
          <p:cNvPicPr>
            <a:picLocks noChangeAspect="1"/>
          </p:cNvPicPr>
          <p:nvPr/>
        </p:nvPicPr>
        <p:blipFill>
          <a:blip r:embed="rId2"/>
          <a:stretch>
            <a:fillRect/>
          </a:stretch>
        </p:blipFill>
        <p:spPr>
          <a:xfrm>
            <a:off x="1080881" y="2170377"/>
            <a:ext cx="6865454" cy="3789998"/>
          </a:xfrm>
          <a:prstGeom prst="rect">
            <a:avLst/>
          </a:prstGeom>
        </p:spPr>
      </p:pic>
      <p:pic>
        <p:nvPicPr>
          <p:cNvPr id="5" name="图片 4">
            <a:extLst>
              <a:ext uri="{FF2B5EF4-FFF2-40B4-BE49-F238E27FC236}">
                <a16:creationId xmlns:a16="http://schemas.microsoft.com/office/drawing/2014/main" id="{79481AA2-0AE1-4CDD-94FF-943FC4591402}"/>
              </a:ext>
            </a:extLst>
          </p:cNvPr>
          <p:cNvPicPr>
            <a:picLocks noChangeAspect="1"/>
          </p:cNvPicPr>
          <p:nvPr/>
        </p:nvPicPr>
        <p:blipFill>
          <a:blip r:embed="rId3"/>
          <a:stretch>
            <a:fillRect/>
          </a:stretch>
        </p:blipFill>
        <p:spPr>
          <a:xfrm>
            <a:off x="59218" y="3021702"/>
            <a:ext cx="4941990" cy="3724329"/>
          </a:xfrm>
          <a:prstGeom prst="rect">
            <a:avLst/>
          </a:prstGeom>
        </p:spPr>
      </p:pic>
      <p:sp>
        <p:nvSpPr>
          <p:cNvPr id="3" name="矩形 2">
            <a:extLst>
              <a:ext uri="{FF2B5EF4-FFF2-40B4-BE49-F238E27FC236}">
                <a16:creationId xmlns:a16="http://schemas.microsoft.com/office/drawing/2014/main" id="{11723530-7EBC-411E-A7D3-8F8CE8FBAA37}"/>
              </a:ext>
            </a:extLst>
          </p:cNvPr>
          <p:cNvSpPr/>
          <p:nvPr/>
        </p:nvSpPr>
        <p:spPr>
          <a:xfrm>
            <a:off x="4484914" y="1797698"/>
            <a:ext cx="1455576" cy="62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“穿过针眼的骆驼”</a:t>
            </a:r>
          </a:p>
        </p:txBody>
      </p:sp>
      <p:pic>
        <p:nvPicPr>
          <p:cNvPr id="9" name="图片 8">
            <a:extLst>
              <a:ext uri="{FF2B5EF4-FFF2-40B4-BE49-F238E27FC236}">
                <a16:creationId xmlns:a16="http://schemas.microsoft.com/office/drawing/2014/main" id="{3709DFD5-4BA5-30B2-C5E1-86D431631B56}"/>
              </a:ext>
            </a:extLst>
          </p:cNvPr>
          <p:cNvPicPr>
            <a:picLocks noChangeAspect="1"/>
          </p:cNvPicPr>
          <p:nvPr/>
        </p:nvPicPr>
        <p:blipFill>
          <a:blip r:embed="rId4"/>
          <a:stretch>
            <a:fillRect/>
          </a:stretch>
        </p:blipFill>
        <p:spPr>
          <a:xfrm>
            <a:off x="5162939" y="2792418"/>
            <a:ext cx="3721906" cy="3699257"/>
          </a:xfrm>
          <a:prstGeom prst="rect">
            <a:avLst/>
          </a:prstGeom>
        </p:spPr>
      </p:pic>
    </p:spTree>
    <p:extLst>
      <p:ext uri="{BB962C8B-B14F-4D97-AF65-F5344CB8AC3E}">
        <p14:creationId xmlns:p14="http://schemas.microsoft.com/office/powerpoint/2010/main" val="55441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36B880-8E5E-4846-BE6D-5F2C5E1DE35B}"/>
              </a:ext>
            </a:extLst>
          </p:cNvPr>
          <p:cNvPicPr>
            <a:picLocks noChangeAspect="1"/>
          </p:cNvPicPr>
          <p:nvPr/>
        </p:nvPicPr>
        <p:blipFill>
          <a:blip r:embed="rId3"/>
          <a:stretch>
            <a:fillRect/>
          </a:stretch>
        </p:blipFill>
        <p:spPr>
          <a:xfrm>
            <a:off x="47801" y="222384"/>
            <a:ext cx="9052656" cy="5778366"/>
          </a:xfrm>
          <a:prstGeom prst="rect">
            <a:avLst/>
          </a:prstGeom>
        </p:spPr>
      </p:pic>
      <p:sp>
        <p:nvSpPr>
          <p:cNvPr id="7" name="矩形 6">
            <a:extLst>
              <a:ext uri="{FF2B5EF4-FFF2-40B4-BE49-F238E27FC236}">
                <a16:creationId xmlns:a16="http://schemas.microsoft.com/office/drawing/2014/main" id="{7F98CC75-9BA9-4F51-A696-A9CBBA7E3301}"/>
              </a:ext>
            </a:extLst>
          </p:cNvPr>
          <p:cNvSpPr/>
          <p:nvPr/>
        </p:nvSpPr>
        <p:spPr>
          <a:xfrm>
            <a:off x="135812" y="5290716"/>
            <a:ext cx="1618784" cy="6913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高估最初创意价值</a:t>
            </a:r>
          </a:p>
        </p:txBody>
      </p:sp>
      <p:sp>
        <p:nvSpPr>
          <p:cNvPr id="8" name="矩形 7">
            <a:extLst>
              <a:ext uri="{FF2B5EF4-FFF2-40B4-BE49-F238E27FC236}">
                <a16:creationId xmlns:a16="http://schemas.microsoft.com/office/drawing/2014/main" id="{0DAAEFD7-ABD7-4C9F-86DB-460612F7678C}"/>
              </a:ext>
            </a:extLst>
          </p:cNvPr>
          <p:cNvSpPr/>
          <p:nvPr/>
        </p:nvSpPr>
        <p:spPr>
          <a:xfrm>
            <a:off x="135812" y="4685062"/>
            <a:ext cx="1618784" cy="53671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合适的人、经验和知识</a:t>
            </a:r>
          </a:p>
        </p:txBody>
      </p:sp>
      <p:sp>
        <p:nvSpPr>
          <p:cNvPr id="9" name="矩形 8">
            <a:extLst>
              <a:ext uri="{FF2B5EF4-FFF2-40B4-BE49-F238E27FC236}">
                <a16:creationId xmlns:a16="http://schemas.microsoft.com/office/drawing/2014/main" id="{93F7144D-D4A7-4561-BEC2-050AD54E15AC}"/>
              </a:ext>
            </a:extLst>
          </p:cNvPr>
          <p:cNvSpPr/>
          <p:nvPr/>
        </p:nvSpPr>
        <p:spPr>
          <a:xfrm>
            <a:off x="1859068" y="3278156"/>
            <a:ext cx="1796587" cy="1787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扫描环境</a:t>
            </a:r>
            <a:endParaRPr lang="en-US" altLang="zh-CN" dirty="0"/>
          </a:p>
          <a:p>
            <a:pPr algn="ctr"/>
            <a:r>
              <a:rPr lang="zh-CN" altLang="en-US" dirty="0"/>
              <a:t>研究潜在客户</a:t>
            </a:r>
            <a:endParaRPr lang="en-US" altLang="zh-CN" dirty="0"/>
          </a:p>
          <a:p>
            <a:pPr algn="ctr"/>
            <a:r>
              <a:rPr lang="zh-CN" altLang="en-US" dirty="0"/>
              <a:t>访谈专家</a:t>
            </a:r>
            <a:endParaRPr lang="en-US" altLang="zh-CN" dirty="0"/>
          </a:p>
          <a:p>
            <a:pPr algn="ctr"/>
            <a:r>
              <a:rPr lang="zh-CN" altLang="en-US" dirty="0"/>
              <a:t>调研已尝试的模式</a:t>
            </a:r>
            <a:endParaRPr lang="en-US" altLang="zh-CN" dirty="0"/>
          </a:p>
          <a:p>
            <a:pPr algn="ctr"/>
            <a:r>
              <a:rPr lang="zh-CN" altLang="en-US" dirty="0"/>
              <a:t>收集创意与观点</a:t>
            </a:r>
          </a:p>
        </p:txBody>
      </p:sp>
      <p:sp>
        <p:nvSpPr>
          <p:cNvPr id="10" name="矩形 9">
            <a:extLst>
              <a:ext uri="{FF2B5EF4-FFF2-40B4-BE49-F238E27FC236}">
                <a16:creationId xmlns:a16="http://schemas.microsoft.com/office/drawing/2014/main" id="{DD2ED70D-597B-491A-AD9B-1F88CE021176}"/>
              </a:ext>
            </a:extLst>
          </p:cNvPr>
          <p:cNvSpPr/>
          <p:nvPr/>
        </p:nvSpPr>
        <p:spPr>
          <a:xfrm>
            <a:off x="1754596" y="6011733"/>
            <a:ext cx="2025947" cy="846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过度研究并与目标脱节，思维偏见并受到某创意的约束</a:t>
            </a:r>
          </a:p>
        </p:txBody>
      </p:sp>
      <p:sp>
        <p:nvSpPr>
          <p:cNvPr id="11" name="矩形 10">
            <a:extLst>
              <a:ext uri="{FF2B5EF4-FFF2-40B4-BE49-F238E27FC236}">
                <a16:creationId xmlns:a16="http://schemas.microsoft.com/office/drawing/2014/main" id="{EA81702E-F6C4-45C3-9505-6FB692BD3952}"/>
              </a:ext>
            </a:extLst>
          </p:cNvPr>
          <p:cNvSpPr/>
          <p:nvPr/>
        </p:nvSpPr>
        <p:spPr>
          <a:xfrm>
            <a:off x="1754596" y="5090876"/>
            <a:ext cx="2025947" cy="9208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深入理解潜在目标市场，超越目标市场的传统定义</a:t>
            </a:r>
            <a:endParaRPr lang="en-US" altLang="zh-CN" dirty="0"/>
          </a:p>
        </p:txBody>
      </p:sp>
      <p:sp>
        <p:nvSpPr>
          <p:cNvPr id="12" name="矩形 11">
            <a:extLst>
              <a:ext uri="{FF2B5EF4-FFF2-40B4-BE49-F238E27FC236}">
                <a16:creationId xmlns:a16="http://schemas.microsoft.com/office/drawing/2014/main" id="{0076AB07-8F9D-4583-96B0-860809DC3441}"/>
              </a:ext>
            </a:extLst>
          </p:cNvPr>
          <p:cNvSpPr/>
          <p:nvPr/>
        </p:nvSpPr>
        <p:spPr>
          <a:xfrm>
            <a:off x="3823096" y="3136384"/>
            <a:ext cx="1439887" cy="1065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头脑风暴</a:t>
            </a:r>
            <a:endParaRPr lang="en-US" altLang="zh-CN" dirty="0"/>
          </a:p>
          <a:p>
            <a:pPr algn="ctr"/>
            <a:r>
              <a:rPr lang="zh-CN" altLang="en-US" dirty="0"/>
              <a:t>建模</a:t>
            </a:r>
            <a:endParaRPr lang="en-US" altLang="zh-CN" dirty="0"/>
          </a:p>
          <a:p>
            <a:pPr algn="ctr"/>
            <a:r>
              <a:rPr lang="zh-CN" altLang="en-US" dirty="0"/>
              <a:t>验证</a:t>
            </a:r>
            <a:endParaRPr lang="en-US" altLang="zh-CN" dirty="0"/>
          </a:p>
          <a:p>
            <a:pPr algn="ctr"/>
            <a:r>
              <a:rPr lang="zh-CN" altLang="en-US" dirty="0"/>
              <a:t>甄选</a:t>
            </a:r>
          </a:p>
        </p:txBody>
      </p:sp>
      <p:sp>
        <p:nvSpPr>
          <p:cNvPr id="13" name="矩形 12">
            <a:extLst>
              <a:ext uri="{FF2B5EF4-FFF2-40B4-BE49-F238E27FC236}">
                <a16:creationId xmlns:a16="http://schemas.microsoft.com/office/drawing/2014/main" id="{DB025CA6-209F-4EB9-9BFA-AA48B511A9E0}"/>
              </a:ext>
            </a:extLst>
          </p:cNvPr>
          <p:cNvSpPr/>
          <p:nvPr/>
        </p:nvSpPr>
        <p:spPr>
          <a:xfrm>
            <a:off x="3823095" y="5982113"/>
            <a:ext cx="1576231" cy="87588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稀释</a:t>
            </a:r>
            <a:r>
              <a:rPr lang="en-US" altLang="zh-CN" b="1" dirty="0">
                <a:solidFill>
                  <a:schemeClr val="tx1"/>
                </a:solidFill>
              </a:rPr>
              <a:t>/</a:t>
            </a:r>
            <a:r>
              <a:rPr lang="zh-CN" altLang="en-US" b="1" dirty="0">
                <a:solidFill>
                  <a:schemeClr val="tx1"/>
                </a:solidFill>
              </a:rPr>
              <a:t>压制大胆创意，轻易青睐某些创意</a:t>
            </a:r>
          </a:p>
        </p:txBody>
      </p:sp>
      <p:sp>
        <p:nvSpPr>
          <p:cNvPr id="14" name="矩形 13">
            <a:extLst>
              <a:ext uri="{FF2B5EF4-FFF2-40B4-BE49-F238E27FC236}">
                <a16:creationId xmlns:a16="http://schemas.microsoft.com/office/drawing/2014/main" id="{0C9FCA9A-79DA-47F0-AAF4-82AAA2571E25}"/>
              </a:ext>
            </a:extLst>
          </p:cNvPr>
          <p:cNvSpPr/>
          <p:nvPr/>
        </p:nvSpPr>
        <p:spPr>
          <a:xfrm>
            <a:off x="3884898" y="4248872"/>
            <a:ext cx="1514429" cy="172225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多部门共同创造，跳出现状看问题，花时间探索多种商业模式创意</a:t>
            </a:r>
          </a:p>
        </p:txBody>
      </p:sp>
      <p:sp>
        <p:nvSpPr>
          <p:cNvPr id="15" name="矩形 14">
            <a:extLst>
              <a:ext uri="{FF2B5EF4-FFF2-40B4-BE49-F238E27FC236}">
                <a16:creationId xmlns:a16="http://schemas.microsoft.com/office/drawing/2014/main" id="{EE5696D0-E054-4F7E-8D73-86B9069F372A}"/>
              </a:ext>
            </a:extLst>
          </p:cNvPr>
          <p:cNvSpPr/>
          <p:nvPr/>
        </p:nvSpPr>
        <p:spPr>
          <a:xfrm>
            <a:off x="5430425" y="3501588"/>
            <a:ext cx="1581512" cy="700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沟通和参与</a:t>
            </a:r>
            <a:endParaRPr lang="en-US" altLang="zh-CN" dirty="0"/>
          </a:p>
          <a:p>
            <a:pPr algn="ctr"/>
            <a:r>
              <a:rPr lang="zh-CN" altLang="en-US" dirty="0"/>
              <a:t>执行</a:t>
            </a:r>
          </a:p>
        </p:txBody>
      </p:sp>
      <p:sp>
        <p:nvSpPr>
          <p:cNvPr id="16" name="矩形 15">
            <a:extLst>
              <a:ext uri="{FF2B5EF4-FFF2-40B4-BE49-F238E27FC236}">
                <a16:creationId xmlns:a16="http://schemas.microsoft.com/office/drawing/2014/main" id="{D8312075-CDB9-4F65-A312-8ECADCF139AA}"/>
              </a:ext>
            </a:extLst>
          </p:cNvPr>
          <p:cNvSpPr/>
          <p:nvPr/>
        </p:nvSpPr>
        <p:spPr>
          <a:xfrm>
            <a:off x="5430429" y="6270248"/>
            <a:ext cx="1618784" cy="57816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干劲不足或减弱</a:t>
            </a:r>
          </a:p>
        </p:txBody>
      </p:sp>
      <p:sp>
        <p:nvSpPr>
          <p:cNvPr id="17" name="矩形 16">
            <a:extLst>
              <a:ext uri="{FF2B5EF4-FFF2-40B4-BE49-F238E27FC236}">
                <a16:creationId xmlns:a16="http://schemas.microsoft.com/office/drawing/2014/main" id="{AB4CAE52-262B-4D16-817B-5CA7CFECE7A9}"/>
              </a:ext>
            </a:extLst>
          </p:cNvPr>
          <p:cNvSpPr/>
          <p:nvPr/>
        </p:nvSpPr>
        <p:spPr>
          <a:xfrm>
            <a:off x="5430429" y="4248872"/>
            <a:ext cx="1618784" cy="19458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项目管理最佳实践，有能力和意愿快速调整商业模式，新老商业模式对接</a:t>
            </a:r>
          </a:p>
        </p:txBody>
      </p:sp>
      <p:sp>
        <p:nvSpPr>
          <p:cNvPr id="18" name="矩形 17">
            <a:extLst>
              <a:ext uri="{FF2B5EF4-FFF2-40B4-BE49-F238E27FC236}">
                <a16:creationId xmlns:a16="http://schemas.microsoft.com/office/drawing/2014/main" id="{8C53811F-59B6-424A-8378-4B382546F04F}"/>
              </a:ext>
            </a:extLst>
          </p:cNvPr>
          <p:cNvSpPr/>
          <p:nvPr/>
        </p:nvSpPr>
        <p:spPr>
          <a:xfrm>
            <a:off x="7055387" y="2960914"/>
            <a:ext cx="2084352" cy="1724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扫描环境</a:t>
            </a:r>
            <a:endParaRPr lang="en-US" altLang="zh-CN" dirty="0"/>
          </a:p>
          <a:p>
            <a:pPr algn="ctr"/>
            <a:r>
              <a:rPr lang="zh-CN" altLang="en-US" dirty="0"/>
              <a:t>不断评估本模式</a:t>
            </a:r>
            <a:endParaRPr lang="en-US" altLang="zh-CN" dirty="0"/>
          </a:p>
          <a:p>
            <a:pPr algn="ctr"/>
            <a:r>
              <a:rPr lang="zh-CN" altLang="en-US" dirty="0"/>
              <a:t>更新或重新思考</a:t>
            </a:r>
            <a:endParaRPr lang="en-US" altLang="zh-CN" dirty="0"/>
          </a:p>
          <a:p>
            <a:pPr algn="ctr"/>
            <a:r>
              <a:rPr lang="zh-CN" altLang="en-US" dirty="0"/>
              <a:t>在整个企业内调整</a:t>
            </a:r>
            <a:endParaRPr lang="en-US" altLang="zh-CN" dirty="0"/>
          </a:p>
          <a:p>
            <a:pPr algn="ctr"/>
            <a:r>
              <a:rPr lang="zh-CN" altLang="en-US" dirty="0"/>
              <a:t>管理多模式协同</a:t>
            </a:r>
            <a:r>
              <a:rPr lang="en-US" altLang="zh-CN" dirty="0"/>
              <a:t>/</a:t>
            </a:r>
            <a:r>
              <a:rPr lang="zh-CN" altLang="en-US" dirty="0"/>
              <a:t>冲突</a:t>
            </a:r>
          </a:p>
        </p:txBody>
      </p:sp>
      <p:sp>
        <p:nvSpPr>
          <p:cNvPr id="19" name="矩形 18">
            <a:extLst>
              <a:ext uri="{FF2B5EF4-FFF2-40B4-BE49-F238E27FC236}">
                <a16:creationId xmlns:a16="http://schemas.microsoft.com/office/drawing/2014/main" id="{03E7BCBC-E4EB-458F-8B84-44739A18E0E2}"/>
              </a:ext>
            </a:extLst>
          </p:cNvPr>
          <p:cNvSpPr/>
          <p:nvPr/>
        </p:nvSpPr>
        <p:spPr>
          <a:xfrm>
            <a:off x="7366450" y="6011733"/>
            <a:ext cx="1618784" cy="846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未能及时调整，成为早期成功受害者</a:t>
            </a:r>
          </a:p>
        </p:txBody>
      </p:sp>
      <p:sp>
        <p:nvSpPr>
          <p:cNvPr id="20" name="矩形 19">
            <a:extLst>
              <a:ext uri="{FF2B5EF4-FFF2-40B4-BE49-F238E27FC236}">
                <a16:creationId xmlns:a16="http://schemas.microsoft.com/office/drawing/2014/main" id="{A2F28718-3825-40AE-B97D-E07E42FAE54D}"/>
              </a:ext>
            </a:extLst>
          </p:cNvPr>
          <p:cNvSpPr/>
          <p:nvPr/>
        </p:nvSpPr>
        <p:spPr>
          <a:xfrm>
            <a:off x="7366450" y="4685062"/>
            <a:ext cx="1618784" cy="13266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长远的眼光，主动性，各种商业模式的管理机制</a:t>
            </a:r>
          </a:p>
        </p:txBody>
      </p:sp>
      <p:sp>
        <p:nvSpPr>
          <p:cNvPr id="6" name="矩形 5">
            <a:extLst>
              <a:ext uri="{FF2B5EF4-FFF2-40B4-BE49-F238E27FC236}">
                <a16:creationId xmlns:a16="http://schemas.microsoft.com/office/drawing/2014/main" id="{72126801-75EE-4CA1-8A75-9A71F37C6DA5}"/>
              </a:ext>
            </a:extLst>
          </p:cNvPr>
          <p:cNvSpPr/>
          <p:nvPr/>
        </p:nvSpPr>
        <p:spPr>
          <a:xfrm>
            <a:off x="-63509" y="3488633"/>
            <a:ext cx="2025832" cy="983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制定项目目标框架</a:t>
            </a:r>
            <a:endParaRPr lang="en-US" altLang="zh-CN" dirty="0"/>
          </a:p>
          <a:p>
            <a:pPr algn="ctr"/>
            <a:r>
              <a:rPr lang="zh-CN" altLang="en-US" dirty="0"/>
              <a:t>验证起始创意计划</a:t>
            </a:r>
            <a:br>
              <a:rPr lang="en-US" altLang="zh-CN" dirty="0"/>
            </a:br>
            <a:r>
              <a:rPr lang="zh-CN" altLang="en-US" dirty="0"/>
              <a:t>组织团队</a:t>
            </a:r>
            <a:endParaRPr lang="zh-CN" altLang="en-US" sz="1350" dirty="0"/>
          </a:p>
        </p:txBody>
      </p:sp>
    </p:spTree>
    <p:extLst>
      <p:ext uri="{BB962C8B-B14F-4D97-AF65-F5344CB8AC3E}">
        <p14:creationId xmlns:p14="http://schemas.microsoft.com/office/powerpoint/2010/main" val="3496723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3D06CB-8EA7-432E-8494-512356311F08}"/>
              </a:ext>
            </a:extLst>
          </p:cNvPr>
          <p:cNvSpPr>
            <a:spLocks noGrp="1"/>
          </p:cNvSpPr>
          <p:nvPr>
            <p:ph type="title"/>
          </p:nvPr>
        </p:nvSpPr>
        <p:spPr>
          <a:xfrm>
            <a:off x="628650" y="365126"/>
            <a:ext cx="8061260" cy="1325563"/>
          </a:xfrm>
        </p:spPr>
        <p:txBody>
          <a:bodyPr/>
          <a:lstStyle/>
          <a:p>
            <a:r>
              <a:rPr lang="zh-CN" altLang="en-US" dirty="0"/>
              <a:t>成熟企业中五个步骤的注意事项</a:t>
            </a:r>
          </a:p>
        </p:txBody>
      </p:sp>
      <p:sp>
        <p:nvSpPr>
          <p:cNvPr id="3" name="内容占位符 2">
            <a:extLst>
              <a:ext uri="{FF2B5EF4-FFF2-40B4-BE49-F238E27FC236}">
                <a16:creationId xmlns:a16="http://schemas.microsoft.com/office/drawing/2014/main" id="{D992F5E7-23BA-4590-AD3C-9C364608F73A}"/>
              </a:ext>
            </a:extLst>
          </p:cNvPr>
          <p:cNvSpPr>
            <a:spLocks noGrp="1"/>
          </p:cNvSpPr>
          <p:nvPr>
            <p:ph idx="1"/>
          </p:nvPr>
        </p:nvSpPr>
        <p:spPr/>
        <p:txBody>
          <a:bodyPr>
            <a:normAutofit fontScale="85000" lnSpcReduction="20000"/>
          </a:bodyPr>
          <a:lstStyle/>
          <a:p>
            <a:r>
              <a:rPr lang="zh-CN" altLang="en-US" dirty="0"/>
              <a:t>动员</a:t>
            </a:r>
            <a:endParaRPr lang="en-US" altLang="zh-CN" dirty="0"/>
          </a:p>
          <a:p>
            <a:pPr lvl="1"/>
            <a:r>
              <a:rPr lang="zh-CN" altLang="en-US" dirty="0"/>
              <a:t>项目合法性、管理既得利益、跨职能团队、引导决策者</a:t>
            </a:r>
            <a:endParaRPr lang="en-US" altLang="zh-CN" dirty="0"/>
          </a:p>
          <a:p>
            <a:r>
              <a:rPr lang="zh-CN" altLang="en-US" dirty="0"/>
              <a:t>理解</a:t>
            </a:r>
            <a:endParaRPr lang="en-US" altLang="zh-CN" dirty="0"/>
          </a:p>
          <a:p>
            <a:pPr lvl="1"/>
            <a:r>
              <a:rPr lang="zh-CN" altLang="en-US" dirty="0"/>
              <a:t>绘制并评估当前商业模式、跳出现状看问题、不要局限于当前的客户群体、展示进展</a:t>
            </a:r>
            <a:endParaRPr lang="en-US" altLang="zh-CN" dirty="0"/>
          </a:p>
          <a:p>
            <a:r>
              <a:rPr lang="zh-CN" altLang="en-US" dirty="0"/>
              <a:t>设计</a:t>
            </a:r>
            <a:endParaRPr lang="en-US" altLang="zh-CN" dirty="0"/>
          </a:p>
          <a:p>
            <a:pPr lvl="1"/>
            <a:r>
              <a:rPr lang="zh-CN" altLang="en-US" dirty="0"/>
              <a:t>避免对大胆想法的遏制、参与式设计、思考新旧模式之间的关系、避免聚焦短期利益</a:t>
            </a:r>
            <a:endParaRPr lang="en-US" altLang="zh-CN" dirty="0"/>
          </a:p>
          <a:p>
            <a:r>
              <a:rPr lang="zh-CN" altLang="en-US" dirty="0"/>
              <a:t>实施</a:t>
            </a:r>
            <a:endParaRPr lang="en-US" altLang="zh-CN" dirty="0"/>
          </a:p>
          <a:p>
            <a:pPr lvl="1"/>
            <a:r>
              <a:rPr lang="zh-CN" altLang="en-US" dirty="0"/>
              <a:t>主动管理“路障”、项目赞助人、新旧商业模式之间的关系、内部沟通活动</a:t>
            </a:r>
            <a:endParaRPr lang="en-US" altLang="zh-CN" dirty="0"/>
          </a:p>
          <a:p>
            <a:r>
              <a:rPr lang="zh-CN" altLang="en-US" dirty="0"/>
              <a:t>管理</a:t>
            </a:r>
            <a:endParaRPr lang="en-US" altLang="zh-CN" dirty="0"/>
          </a:p>
          <a:p>
            <a:pPr lvl="1"/>
            <a:r>
              <a:rPr lang="zh-CN" altLang="en-US" dirty="0"/>
              <a:t>商业模式管理机制、管理协同和冲突、商业模式组合、空杯心态</a:t>
            </a:r>
          </a:p>
        </p:txBody>
      </p:sp>
    </p:spTree>
    <p:extLst>
      <p:ext uri="{BB962C8B-B14F-4D97-AF65-F5344CB8AC3E}">
        <p14:creationId xmlns:p14="http://schemas.microsoft.com/office/powerpoint/2010/main" val="284618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ACDF1-C00F-48F4-B862-6EDAFBC9E0E1}"/>
              </a:ext>
            </a:extLst>
          </p:cNvPr>
          <p:cNvSpPr>
            <a:spLocks noGrp="1"/>
          </p:cNvSpPr>
          <p:nvPr>
            <p:ph type="title"/>
          </p:nvPr>
        </p:nvSpPr>
        <p:spPr>
          <a:xfrm>
            <a:off x="628650" y="425315"/>
            <a:ext cx="7886700" cy="665404"/>
          </a:xfrm>
        </p:spPr>
        <p:txBody>
          <a:bodyPr>
            <a:normAutofit fontScale="90000"/>
          </a:bodyPr>
          <a:lstStyle/>
          <a:p>
            <a:r>
              <a:rPr lang="zh-CN" altLang="en-US" dirty="0"/>
              <a:t>展望：超越经济利益的商业模式</a:t>
            </a:r>
          </a:p>
        </p:txBody>
      </p:sp>
      <p:sp>
        <p:nvSpPr>
          <p:cNvPr id="3" name="内容占位符 2">
            <a:extLst>
              <a:ext uri="{FF2B5EF4-FFF2-40B4-BE49-F238E27FC236}">
                <a16:creationId xmlns:a16="http://schemas.microsoft.com/office/drawing/2014/main" id="{E016CDF5-10F0-4831-8BF6-24CDA9B3B8FA}"/>
              </a:ext>
            </a:extLst>
          </p:cNvPr>
          <p:cNvSpPr>
            <a:spLocks noGrp="1"/>
          </p:cNvSpPr>
          <p:nvPr>
            <p:ph idx="1"/>
          </p:nvPr>
        </p:nvSpPr>
        <p:spPr>
          <a:xfrm>
            <a:off x="417444" y="1958112"/>
            <a:ext cx="4375703" cy="3768794"/>
          </a:xfrm>
        </p:spPr>
        <p:txBody>
          <a:bodyPr>
            <a:normAutofit fontScale="92500" lnSpcReduction="20000"/>
          </a:bodyPr>
          <a:lstStyle/>
          <a:p>
            <a:r>
              <a:rPr lang="zh-CN" altLang="en-US" dirty="0"/>
              <a:t>为非盈利组织、慈善机构、公共服务实体和以盈利为目的的社会投资机构服务</a:t>
            </a:r>
            <a:endParaRPr lang="en-US" altLang="zh-CN" dirty="0"/>
          </a:p>
          <a:p>
            <a:endParaRPr lang="en-US" altLang="zh-CN" sz="100" dirty="0"/>
          </a:p>
          <a:p>
            <a:r>
              <a:rPr lang="zh-CN" altLang="en-US" dirty="0"/>
              <a:t>两种模式：</a:t>
            </a:r>
            <a:endParaRPr lang="en-US" altLang="zh-CN" dirty="0"/>
          </a:p>
          <a:p>
            <a:pPr lvl="1"/>
            <a:r>
              <a:rPr lang="zh-CN" altLang="en-US" dirty="0"/>
              <a:t>第三方资助：组织或个人向机构捐助，扣除运营支出后转递给帮助对象</a:t>
            </a:r>
            <a:endParaRPr lang="en-US" altLang="zh-CN" dirty="0"/>
          </a:p>
          <a:p>
            <a:pPr lvl="2"/>
            <a:r>
              <a:rPr lang="zh-CN" altLang="en-US" dirty="0"/>
              <a:t>政府购买公共服务、红会捐款</a:t>
            </a:r>
            <a:endParaRPr lang="en-US" altLang="zh-CN" dirty="0"/>
          </a:p>
          <a:p>
            <a:pPr lvl="1"/>
            <a:r>
              <a:rPr lang="zh-CN" altLang="en-US" dirty="0"/>
              <a:t>三重损益模式：在环境、社会和财务成本方面取得平衡</a:t>
            </a:r>
            <a:endParaRPr lang="en-US" altLang="zh-CN" dirty="0"/>
          </a:p>
          <a:p>
            <a:pPr lvl="2"/>
            <a:r>
              <a:rPr lang="zh-CN" altLang="en-US" dirty="0"/>
              <a:t>孟加拉格莱珉电话公司、中国邮政与邮储银行</a:t>
            </a:r>
          </a:p>
        </p:txBody>
      </p:sp>
      <p:pic>
        <p:nvPicPr>
          <p:cNvPr id="4" name="图片 3">
            <a:extLst>
              <a:ext uri="{FF2B5EF4-FFF2-40B4-BE49-F238E27FC236}">
                <a16:creationId xmlns:a16="http://schemas.microsoft.com/office/drawing/2014/main" id="{41C9770C-038A-4E84-B8CD-3A2AB7999494}"/>
              </a:ext>
            </a:extLst>
          </p:cNvPr>
          <p:cNvPicPr>
            <a:picLocks noChangeAspect="1"/>
          </p:cNvPicPr>
          <p:nvPr/>
        </p:nvPicPr>
        <p:blipFill>
          <a:blip r:embed="rId2"/>
          <a:stretch>
            <a:fillRect/>
          </a:stretch>
        </p:blipFill>
        <p:spPr>
          <a:xfrm>
            <a:off x="4793147" y="2099743"/>
            <a:ext cx="4211741" cy="2999030"/>
          </a:xfrm>
          <a:prstGeom prst="rect">
            <a:avLst/>
          </a:prstGeom>
        </p:spPr>
      </p:pic>
      <p:sp>
        <p:nvSpPr>
          <p:cNvPr id="5" name="矩形 4">
            <a:extLst>
              <a:ext uri="{FF2B5EF4-FFF2-40B4-BE49-F238E27FC236}">
                <a16:creationId xmlns:a16="http://schemas.microsoft.com/office/drawing/2014/main" id="{FDCFD4C2-E9AE-48AB-AEB8-BB9888AFE928}"/>
              </a:ext>
            </a:extLst>
          </p:cNvPr>
          <p:cNvSpPr/>
          <p:nvPr/>
        </p:nvSpPr>
        <p:spPr>
          <a:xfrm>
            <a:off x="5654351" y="1225420"/>
            <a:ext cx="3350537" cy="874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银行为服务贷款办电话，再通过出租通话服务赚取收入，偿还贷款，获得地位</a:t>
            </a:r>
          </a:p>
        </p:txBody>
      </p:sp>
      <p:sp>
        <p:nvSpPr>
          <p:cNvPr id="6" name="矩形 5">
            <a:extLst>
              <a:ext uri="{FF2B5EF4-FFF2-40B4-BE49-F238E27FC236}">
                <a16:creationId xmlns:a16="http://schemas.microsoft.com/office/drawing/2014/main" id="{4550BF29-E133-465B-A220-D73332303D99}"/>
              </a:ext>
            </a:extLst>
          </p:cNvPr>
          <p:cNvSpPr/>
          <p:nvPr/>
        </p:nvSpPr>
        <p:spPr>
          <a:xfrm>
            <a:off x="5256245" y="5131333"/>
            <a:ext cx="3470313" cy="97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格莱珉电话公司普及电话服务、赚取利润、提升当地妇女的经济收入和社会影响</a:t>
            </a:r>
          </a:p>
        </p:txBody>
      </p:sp>
    </p:spTree>
    <p:extLst>
      <p:ext uri="{BB962C8B-B14F-4D97-AF65-F5344CB8AC3E}">
        <p14:creationId xmlns:p14="http://schemas.microsoft.com/office/powerpoint/2010/main" val="97271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863BD-18A3-4F94-8C19-D31753652A3F}"/>
              </a:ext>
            </a:extLst>
          </p:cNvPr>
          <p:cNvSpPr>
            <a:spLocks noGrp="1"/>
          </p:cNvSpPr>
          <p:nvPr>
            <p:ph type="title"/>
          </p:nvPr>
        </p:nvSpPr>
        <p:spPr>
          <a:xfrm>
            <a:off x="258417" y="385142"/>
            <a:ext cx="8736495" cy="846170"/>
          </a:xfrm>
        </p:spPr>
        <p:txBody>
          <a:bodyPr/>
          <a:lstStyle/>
          <a:p>
            <a:r>
              <a:rPr lang="zh-CN" altLang="en-US" dirty="0"/>
              <a:t>商业模式设计：工具、方法、</a:t>
            </a:r>
            <a:r>
              <a:rPr lang="zh-CN" altLang="en-US" i="1" dirty="0"/>
              <a:t>思维</a:t>
            </a:r>
          </a:p>
        </p:txBody>
      </p:sp>
      <p:sp>
        <p:nvSpPr>
          <p:cNvPr id="3" name="内容占位符 2">
            <a:extLst>
              <a:ext uri="{FF2B5EF4-FFF2-40B4-BE49-F238E27FC236}">
                <a16:creationId xmlns:a16="http://schemas.microsoft.com/office/drawing/2014/main" id="{17E457F7-124A-4C60-B467-A4E32B0BBCA0}"/>
              </a:ext>
            </a:extLst>
          </p:cNvPr>
          <p:cNvSpPr>
            <a:spLocks noGrp="1"/>
          </p:cNvSpPr>
          <p:nvPr>
            <p:ph idx="1"/>
          </p:nvPr>
        </p:nvSpPr>
        <p:spPr>
          <a:xfrm>
            <a:off x="628650" y="1231312"/>
            <a:ext cx="7886700" cy="4523445"/>
          </a:xfrm>
        </p:spPr>
        <p:txBody>
          <a:bodyPr>
            <a:normAutofit fontScale="77500" lnSpcReduction="20000"/>
          </a:bodyPr>
          <a:lstStyle/>
          <a:p>
            <a:r>
              <a:rPr lang="zh-CN" altLang="en-US" dirty="0"/>
              <a:t>作为一名设计师</a:t>
            </a:r>
            <a:endParaRPr lang="en-US" altLang="zh-CN" dirty="0"/>
          </a:p>
          <a:p>
            <a:pPr lvl="1"/>
            <a:r>
              <a:rPr lang="zh-CN" altLang="en-US" b="1" dirty="0">
                <a:solidFill>
                  <a:srgbClr val="FF0000"/>
                </a:solidFill>
              </a:rPr>
              <a:t>必须</a:t>
            </a:r>
            <a:r>
              <a:rPr lang="zh-CN" altLang="en-US" dirty="0"/>
              <a:t>执着地探究所有可能性，直到创造出崭新的设计，开拓从未被人开发的领域，最终实现想要的功能（</a:t>
            </a:r>
            <a:r>
              <a:rPr lang="zh-CN" altLang="en-US" b="1" dirty="0"/>
              <a:t>所有创新类工作的本质</a:t>
            </a:r>
            <a:r>
              <a:rPr lang="zh-CN" altLang="en-US" dirty="0"/>
              <a:t>）</a:t>
            </a:r>
            <a:endParaRPr lang="en-US" altLang="zh-CN" dirty="0"/>
          </a:p>
          <a:p>
            <a:pPr lvl="1"/>
            <a:r>
              <a:rPr lang="zh-CN" altLang="en-US" dirty="0"/>
              <a:t>设计师的工作：</a:t>
            </a:r>
            <a:r>
              <a:rPr lang="zh-CN" altLang="en-US" b="1" dirty="0"/>
              <a:t>挑战思维边界、创造新选择、最终为用户创造价值</a:t>
            </a:r>
            <a:endParaRPr lang="en-US" altLang="zh-CN" b="1" dirty="0"/>
          </a:p>
          <a:p>
            <a:endParaRPr lang="en-US" altLang="zh-CN" sz="1050" b="1" dirty="0"/>
          </a:p>
          <a:p>
            <a:r>
              <a:rPr lang="zh-CN" altLang="en-US" dirty="0"/>
              <a:t>设计师需要：专业的辅助工具与方法，以及工作态度（</a:t>
            </a:r>
            <a:r>
              <a:rPr lang="en-US" altLang="zh-CN" dirty="0"/>
              <a:t>thinking</a:t>
            </a:r>
            <a:r>
              <a:rPr lang="zh-CN" altLang="en-US" dirty="0"/>
              <a:t>，思维）</a:t>
            </a:r>
            <a:endParaRPr lang="en-US" altLang="zh-CN" dirty="0"/>
          </a:p>
          <a:p>
            <a:pPr lvl="1"/>
            <a:r>
              <a:rPr lang="zh-CN" altLang="en-US" dirty="0"/>
              <a:t>商务人士每日工作：设计组织架构、战略、商业模式、流程和项目</a:t>
            </a:r>
            <a:endParaRPr lang="en-US" altLang="zh-CN" dirty="0"/>
          </a:p>
          <a:p>
            <a:pPr lvl="1"/>
            <a:r>
              <a:rPr lang="zh-CN" altLang="en-US" dirty="0"/>
              <a:t>必须考虑复杂因素：竞争对手、技术、法律环境，将设计工具与商业技巧（领域知识）相结合</a:t>
            </a:r>
            <a:endParaRPr lang="en-US" altLang="zh-CN" dirty="0"/>
          </a:p>
          <a:p>
            <a:pPr lvl="1"/>
            <a:r>
              <a:rPr lang="zh-CN" altLang="en-US" dirty="0"/>
              <a:t>需要想象“不存在的东西”，</a:t>
            </a:r>
            <a:r>
              <a:rPr lang="zh-CN" altLang="en-US" i="1" dirty="0"/>
              <a:t>却往往要在非常严苛的条件之下进行</a:t>
            </a:r>
            <a:endParaRPr lang="en-US" altLang="zh-CN" i="1" dirty="0"/>
          </a:p>
          <a:p>
            <a:endParaRPr lang="en-US" altLang="zh-CN" sz="1050" dirty="0"/>
          </a:p>
          <a:p>
            <a:r>
              <a:rPr lang="zh-CN" altLang="en-US" dirty="0"/>
              <a:t>本书介绍的六种商业模式设计方法</a:t>
            </a:r>
            <a:endParaRPr lang="en-US" altLang="zh-CN" dirty="0"/>
          </a:p>
          <a:p>
            <a:pPr lvl="1"/>
            <a:r>
              <a:rPr lang="zh-CN" altLang="en-US" dirty="0"/>
              <a:t>客户洞察（</a:t>
            </a:r>
            <a:r>
              <a:rPr lang="en-US" altLang="zh-CN" dirty="0"/>
              <a:t>customer insights</a:t>
            </a:r>
            <a:r>
              <a:rPr lang="zh-CN" altLang="en-US" dirty="0"/>
              <a:t>）、构思（</a:t>
            </a:r>
            <a:r>
              <a:rPr lang="en-US" altLang="zh-CN" dirty="0"/>
              <a:t>ideation</a:t>
            </a:r>
            <a:r>
              <a:rPr lang="zh-CN" altLang="en-US" dirty="0"/>
              <a:t>）、视觉化思考（</a:t>
            </a:r>
            <a:r>
              <a:rPr lang="en-US" altLang="zh-CN" dirty="0"/>
              <a:t>visual thinking</a:t>
            </a:r>
            <a:r>
              <a:rPr lang="zh-CN" altLang="en-US" dirty="0"/>
              <a:t>）、模型构建（</a:t>
            </a:r>
            <a:r>
              <a:rPr lang="en-US" altLang="zh-CN" dirty="0"/>
              <a:t>prototyping</a:t>
            </a:r>
            <a:r>
              <a:rPr lang="zh-CN" altLang="en-US" dirty="0"/>
              <a:t>）、讲故事（</a:t>
            </a:r>
            <a:r>
              <a:rPr lang="en-US" altLang="zh-CN" dirty="0"/>
              <a:t>storytelling</a:t>
            </a:r>
            <a:r>
              <a:rPr lang="zh-CN" altLang="en-US" dirty="0"/>
              <a:t>）和场景（</a:t>
            </a:r>
            <a:r>
              <a:rPr lang="en-US" altLang="zh-CN" dirty="0"/>
              <a:t>scenarios</a:t>
            </a:r>
            <a:r>
              <a:rPr lang="zh-CN" altLang="en-US" dirty="0"/>
              <a:t>）</a:t>
            </a:r>
            <a:endParaRPr lang="en-US" altLang="zh-CN" dirty="0"/>
          </a:p>
          <a:p>
            <a:pPr lvl="1"/>
            <a:r>
              <a:rPr lang="zh-CN" altLang="en-US" b="1" i="1" dirty="0"/>
              <a:t>设计的三个相互重叠的空间：灵感、构思、实施</a:t>
            </a:r>
          </a:p>
        </p:txBody>
      </p:sp>
      <p:sp>
        <p:nvSpPr>
          <p:cNvPr id="4" name="矩形 3">
            <a:extLst>
              <a:ext uri="{FF2B5EF4-FFF2-40B4-BE49-F238E27FC236}">
                <a16:creationId xmlns:a16="http://schemas.microsoft.com/office/drawing/2014/main" id="{17B871E0-9AD2-46BF-A63F-6262362ED86D}"/>
              </a:ext>
            </a:extLst>
          </p:cNvPr>
          <p:cNvSpPr/>
          <p:nvPr/>
        </p:nvSpPr>
        <p:spPr>
          <a:xfrm>
            <a:off x="1391208" y="6198288"/>
            <a:ext cx="2089979" cy="2745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灵感</a:t>
            </a:r>
          </a:p>
        </p:txBody>
      </p:sp>
      <p:sp>
        <p:nvSpPr>
          <p:cNvPr id="5" name="矩形 4">
            <a:extLst>
              <a:ext uri="{FF2B5EF4-FFF2-40B4-BE49-F238E27FC236}">
                <a16:creationId xmlns:a16="http://schemas.microsoft.com/office/drawing/2014/main" id="{D0F8544D-0958-4D3E-8A2F-384FD2A532E1}"/>
              </a:ext>
            </a:extLst>
          </p:cNvPr>
          <p:cNvSpPr/>
          <p:nvPr/>
        </p:nvSpPr>
        <p:spPr>
          <a:xfrm>
            <a:off x="3481187" y="6187108"/>
            <a:ext cx="1661714" cy="2857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构思</a:t>
            </a:r>
          </a:p>
        </p:txBody>
      </p:sp>
      <p:sp>
        <p:nvSpPr>
          <p:cNvPr id="6" name="矩形 5">
            <a:extLst>
              <a:ext uri="{FF2B5EF4-FFF2-40B4-BE49-F238E27FC236}">
                <a16:creationId xmlns:a16="http://schemas.microsoft.com/office/drawing/2014/main" id="{BAD596B3-A2AC-4A10-BB03-F99D8D61D4C5}"/>
              </a:ext>
            </a:extLst>
          </p:cNvPr>
          <p:cNvSpPr/>
          <p:nvPr/>
        </p:nvSpPr>
        <p:spPr>
          <a:xfrm>
            <a:off x="5142901" y="6187108"/>
            <a:ext cx="2999131" cy="274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实施</a:t>
            </a:r>
          </a:p>
        </p:txBody>
      </p:sp>
      <p:sp>
        <p:nvSpPr>
          <p:cNvPr id="7" name="矩形 6">
            <a:extLst>
              <a:ext uri="{FF2B5EF4-FFF2-40B4-BE49-F238E27FC236}">
                <a16:creationId xmlns:a16="http://schemas.microsoft.com/office/drawing/2014/main" id="{593CC234-F9D5-4124-962F-060D0394C94E}"/>
              </a:ext>
            </a:extLst>
          </p:cNvPr>
          <p:cNvSpPr/>
          <p:nvPr/>
        </p:nvSpPr>
        <p:spPr>
          <a:xfrm>
            <a:off x="1729408" y="5855392"/>
            <a:ext cx="6102626" cy="3317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客户洞察、构思、视觉化思考、模型构建、讲故事、场景</a:t>
            </a:r>
          </a:p>
        </p:txBody>
      </p:sp>
    </p:spTree>
    <p:extLst>
      <p:ext uri="{BB962C8B-B14F-4D97-AF65-F5344CB8AC3E}">
        <p14:creationId xmlns:p14="http://schemas.microsoft.com/office/powerpoint/2010/main" val="1208821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BD2260-F9B3-495E-9EE8-248712E43DCD}"/>
              </a:ext>
            </a:extLst>
          </p:cNvPr>
          <p:cNvSpPr>
            <a:spLocks noGrp="1"/>
          </p:cNvSpPr>
          <p:nvPr>
            <p:ph type="title"/>
          </p:nvPr>
        </p:nvSpPr>
        <p:spPr>
          <a:xfrm>
            <a:off x="216177" y="1131094"/>
            <a:ext cx="2855015" cy="994172"/>
          </a:xfrm>
        </p:spPr>
        <p:txBody>
          <a:bodyPr>
            <a:normAutofit fontScale="90000"/>
          </a:bodyPr>
          <a:lstStyle/>
          <a:p>
            <a:r>
              <a:rPr lang="zh-CN" altLang="en-US" dirty="0"/>
              <a:t>展望：在组织中执行商业模式</a:t>
            </a:r>
          </a:p>
        </p:txBody>
      </p:sp>
      <p:pic>
        <p:nvPicPr>
          <p:cNvPr id="4" name="图片 3">
            <a:extLst>
              <a:ext uri="{FF2B5EF4-FFF2-40B4-BE49-F238E27FC236}">
                <a16:creationId xmlns:a16="http://schemas.microsoft.com/office/drawing/2014/main" id="{B1541CAC-5840-4DFD-BF18-6C9ADC0B75FE}"/>
              </a:ext>
            </a:extLst>
          </p:cNvPr>
          <p:cNvPicPr>
            <a:picLocks noChangeAspect="1"/>
          </p:cNvPicPr>
          <p:nvPr/>
        </p:nvPicPr>
        <p:blipFill>
          <a:blip r:embed="rId2"/>
          <a:stretch>
            <a:fillRect/>
          </a:stretch>
        </p:blipFill>
        <p:spPr>
          <a:xfrm>
            <a:off x="3163461" y="857250"/>
            <a:ext cx="5980539" cy="5143500"/>
          </a:xfrm>
          <a:prstGeom prst="rect">
            <a:avLst/>
          </a:prstGeom>
        </p:spPr>
      </p:pic>
      <p:sp>
        <p:nvSpPr>
          <p:cNvPr id="5" name="矩形 4">
            <a:extLst>
              <a:ext uri="{FF2B5EF4-FFF2-40B4-BE49-F238E27FC236}">
                <a16:creationId xmlns:a16="http://schemas.microsoft.com/office/drawing/2014/main" id="{BC188879-52F9-4811-BC3D-AA410A9CD512}"/>
              </a:ext>
            </a:extLst>
          </p:cNvPr>
          <p:cNvSpPr/>
          <p:nvPr/>
        </p:nvSpPr>
        <p:spPr>
          <a:xfrm>
            <a:off x="2388638" y="2452481"/>
            <a:ext cx="1811914" cy="618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研发、产品、销售、客服</a:t>
            </a:r>
          </a:p>
        </p:txBody>
      </p:sp>
      <p:sp>
        <p:nvSpPr>
          <p:cNvPr id="6" name="矩形 5">
            <a:extLst>
              <a:ext uri="{FF2B5EF4-FFF2-40B4-BE49-F238E27FC236}">
                <a16:creationId xmlns:a16="http://schemas.microsoft.com/office/drawing/2014/main" id="{A1E77AEF-48AC-4694-948D-78FA4534AD86}"/>
              </a:ext>
            </a:extLst>
          </p:cNvPr>
          <p:cNvSpPr/>
          <p:nvPr/>
        </p:nvSpPr>
        <p:spPr>
          <a:xfrm>
            <a:off x="1486678" y="4904960"/>
            <a:ext cx="2121227" cy="618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工资、提成、股权激励、认同、挑战</a:t>
            </a:r>
          </a:p>
        </p:txBody>
      </p:sp>
      <p:sp>
        <p:nvSpPr>
          <p:cNvPr id="7" name="矩形 6">
            <a:extLst>
              <a:ext uri="{FF2B5EF4-FFF2-40B4-BE49-F238E27FC236}">
                <a16:creationId xmlns:a16="http://schemas.microsoft.com/office/drawing/2014/main" id="{AFA6B235-DA46-4FCC-9A1E-5799374996DE}"/>
              </a:ext>
            </a:extLst>
          </p:cNvPr>
          <p:cNvSpPr/>
          <p:nvPr/>
        </p:nvSpPr>
        <p:spPr>
          <a:xfrm>
            <a:off x="5717486" y="1628180"/>
            <a:ext cx="1572867" cy="618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急速扩张、打磨产品</a:t>
            </a:r>
          </a:p>
        </p:txBody>
      </p:sp>
      <p:sp>
        <p:nvSpPr>
          <p:cNvPr id="8" name="矩形 7">
            <a:extLst>
              <a:ext uri="{FF2B5EF4-FFF2-40B4-BE49-F238E27FC236}">
                <a16:creationId xmlns:a16="http://schemas.microsoft.com/office/drawing/2014/main" id="{CFD66099-4511-4B6E-8D7F-5182FD102068}"/>
              </a:ext>
            </a:extLst>
          </p:cNvPr>
          <p:cNvSpPr/>
          <p:nvPr/>
        </p:nvSpPr>
        <p:spPr>
          <a:xfrm>
            <a:off x="7750629" y="2328888"/>
            <a:ext cx="1291496" cy="618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高度集中、分散</a:t>
            </a:r>
          </a:p>
        </p:txBody>
      </p:sp>
      <p:sp>
        <p:nvSpPr>
          <p:cNvPr id="9" name="矩形 8">
            <a:extLst>
              <a:ext uri="{FF2B5EF4-FFF2-40B4-BE49-F238E27FC236}">
                <a16:creationId xmlns:a16="http://schemas.microsoft.com/office/drawing/2014/main" id="{F2DC3027-EC3C-4EBB-A286-9652378B8BDE}"/>
              </a:ext>
            </a:extLst>
          </p:cNvPr>
          <p:cNvSpPr/>
          <p:nvPr/>
        </p:nvSpPr>
        <p:spPr>
          <a:xfrm>
            <a:off x="7469258" y="4204253"/>
            <a:ext cx="1572867" cy="618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精细化、自动化、定制化</a:t>
            </a:r>
          </a:p>
        </p:txBody>
      </p:sp>
    </p:spTree>
    <p:extLst>
      <p:ext uri="{BB962C8B-B14F-4D97-AF65-F5344CB8AC3E}">
        <p14:creationId xmlns:p14="http://schemas.microsoft.com/office/powerpoint/2010/main" val="2326105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ABBA8-8F3D-47DA-87A6-E05C5B8E96BB}"/>
              </a:ext>
            </a:extLst>
          </p:cNvPr>
          <p:cNvSpPr>
            <a:spLocks noGrp="1"/>
          </p:cNvSpPr>
          <p:nvPr>
            <p:ph type="title"/>
          </p:nvPr>
        </p:nvSpPr>
        <p:spPr>
          <a:xfrm>
            <a:off x="0" y="94440"/>
            <a:ext cx="7886700" cy="621455"/>
          </a:xfrm>
        </p:spPr>
        <p:txBody>
          <a:bodyPr>
            <a:noAutofit/>
          </a:bodyPr>
          <a:lstStyle/>
          <a:p>
            <a:r>
              <a:rPr lang="zh-CN" altLang="en-US" sz="3600" dirty="0"/>
              <a:t>展望：商业模式与商业计划</a:t>
            </a:r>
          </a:p>
        </p:txBody>
      </p:sp>
      <p:sp>
        <p:nvSpPr>
          <p:cNvPr id="3" name="内容占位符 2">
            <a:extLst>
              <a:ext uri="{FF2B5EF4-FFF2-40B4-BE49-F238E27FC236}">
                <a16:creationId xmlns:a16="http://schemas.microsoft.com/office/drawing/2014/main" id="{580FB98E-1085-44F9-8A49-B33AE71EB715}"/>
              </a:ext>
            </a:extLst>
          </p:cNvPr>
          <p:cNvSpPr>
            <a:spLocks noGrp="1"/>
          </p:cNvSpPr>
          <p:nvPr>
            <p:ph idx="1"/>
          </p:nvPr>
        </p:nvSpPr>
        <p:spPr>
          <a:xfrm>
            <a:off x="155510" y="995264"/>
            <a:ext cx="6328671" cy="5768295"/>
          </a:xfrm>
        </p:spPr>
        <p:txBody>
          <a:bodyPr>
            <a:normAutofit fontScale="92500" lnSpcReduction="20000"/>
          </a:bodyPr>
          <a:lstStyle/>
          <a:p>
            <a:r>
              <a:rPr lang="zh-CN" altLang="en-US" dirty="0"/>
              <a:t>商业计划（</a:t>
            </a:r>
            <a:r>
              <a:rPr lang="en-US" altLang="zh-CN" dirty="0"/>
              <a:t>BP</a:t>
            </a:r>
            <a:r>
              <a:rPr lang="zh-CN" altLang="en-US" dirty="0"/>
              <a:t>）：在组织内外描述和沟通一个营利性或非营利性的项目，以及该项目将如何实施</a:t>
            </a:r>
            <a:endParaRPr lang="en-US" altLang="zh-CN" dirty="0"/>
          </a:p>
          <a:p>
            <a:endParaRPr lang="en-US" altLang="zh-CN" sz="100" dirty="0"/>
          </a:p>
          <a:p>
            <a:r>
              <a:rPr lang="zh-CN" altLang="en-US" dirty="0"/>
              <a:t>本书推荐的六段式结构</a:t>
            </a:r>
            <a:endParaRPr lang="en-US" altLang="zh-CN" dirty="0"/>
          </a:p>
          <a:p>
            <a:pPr lvl="1"/>
            <a:r>
              <a:rPr lang="zh-CN" altLang="en-US" dirty="0"/>
              <a:t>团队、商业模式、财务分析、外部环境、实施路线图、风险分析</a:t>
            </a:r>
            <a:endParaRPr lang="en-US" altLang="zh-CN" dirty="0"/>
          </a:p>
          <a:p>
            <a:endParaRPr lang="en-US" altLang="zh-CN" sz="100" dirty="0"/>
          </a:p>
          <a:p>
            <a:r>
              <a:rPr lang="zh-CN" altLang="en-US" dirty="0"/>
              <a:t>我参与过的“双创项目”六段式结构</a:t>
            </a:r>
            <a:endParaRPr lang="en-US" altLang="zh-CN" dirty="0"/>
          </a:p>
          <a:p>
            <a:pPr lvl="1"/>
            <a:r>
              <a:rPr lang="zh-CN" altLang="en-US" dirty="0"/>
              <a:t>创业项目简介、企业及</a:t>
            </a:r>
            <a:r>
              <a:rPr lang="zh-CN" altLang="en-US" b="1" dirty="0"/>
              <a:t>团队运营情况</a:t>
            </a:r>
            <a:endParaRPr lang="en-US" altLang="zh-CN" b="1" dirty="0"/>
          </a:p>
          <a:p>
            <a:pPr lvl="1"/>
            <a:r>
              <a:rPr lang="zh-CN" altLang="en-US" dirty="0"/>
              <a:t>创新性服务或产品（</a:t>
            </a:r>
            <a:r>
              <a:rPr lang="zh-CN" altLang="en-US" b="1" dirty="0"/>
              <a:t>创新性</a:t>
            </a:r>
            <a:r>
              <a:rPr lang="en-US" altLang="zh-CN" b="1" dirty="0"/>
              <a:t>+</a:t>
            </a:r>
            <a:r>
              <a:rPr lang="zh-CN" altLang="en-US" b="1" dirty="0"/>
              <a:t>成熟度</a:t>
            </a:r>
            <a:r>
              <a:rPr lang="zh-CN" altLang="en-US" dirty="0"/>
              <a:t>）</a:t>
            </a:r>
            <a:endParaRPr lang="en-US" altLang="zh-CN" dirty="0"/>
          </a:p>
          <a:p>
            <a:pPr lvl="1"/>
            <a:r>
              <a:rPr lang="zh-CN" altLang="en-US" dirty="0"/>
              <a:t>产品市场与竞争</a:t>
            </a:r>
            <a:endParaRPr lang="en-US" altLang="zh-CN" dirty="0"/>
          </a:p>
          <a:p>
            <a:pPr lvl="2"/>
            <a:r>
              <a:rPr lang="zh-CN" altLang="en-US" b="1" dirty="0"/>
              <a:t>产品说明</a:t>
            </a:r>
            <a:r>
              <a:rPr lang="zh-CN" altLang="en-US" dirty="0"/>
              <a:t>、目标客户与</a:t>
            </a:r>
            <a:r>
              <a:rPr lang="zh-CN" altLang="en-US" b="1" dirty="0"/>
              <a:t>市场容量</a:t>
            </a:r>
            <a:r>
              <a:rPr lang="zh-CN" altLang="en-US" dirty="0"/>
              <a:t>、竞争对手与</a:t>
            </a:r>
            <a:r>
              <a:rPr lang="zh-CN" altLang="en-US" b="1" dirty="0"/>
              <a:t>市场趋势</a:t>
            </a:r>
            <a:r>
              <a:rPr lang="zh-CN" altLang="en-US" dirty="0"/>
              <a:t>、</a:t>
            </a:r>
            <a:r>
              <a:rPr lang="zh-CN" altLang="en-US" b="1" dirty="0"/>
              <a:t>风险与应对</a:t>
            </a:r>
            <a:r>
              <a:rPr lang="zh-CN" altLang="en-US" dirty="0"/>
              <a:t>、销售收入预测</a:t>
            </a:r>
            <a:endParaRPr lang="en-US" altLang="zh-CN" dirty="0"/>
          </a:p>
          <a:p>
            <a:pPr lvl="1"/>
            <a:r>
              <a:rPr lang="zh-CN" altLang="en-US" dirty="0"/>
              <a:t>产品商业模式</a:t>
            </a:r>
            <a:endParaRPr lang="en-US" altLang="zh-CN" dirty="0"/>
          </a:p>
          <a:p>
            <a:pPr lvl="2"/>
            <a:r>
              <a:rPr lang="zh-CN" altLang="en-US" dirty="0"/>
              <a:t>研发与生产策略、</a:t>
            </a:r>
            <a:r>
              <a:rPr lang="zh-CN" altLang="en-US" b="1" dirty="0"/>
              <a:t>销售策略</a:t>
            </a:r>
            <a:r>
              <a:rPr lang="zh-CN" altLang="en-US" dirty="0"/>
              <a:t>与盈利模式、</a:t>
            </a:r>
            <a:r>
              <a:rPr lang="zh-CN" altLang="en-US" b="1" dirty="0"/>
              <a:t>项目进度计划</a:t>
            </a:r>
            <a:endParaRPr lang="en-US" altLang="zh-CN" b="1" dirty="0"/>
          </a:p>
          <a:p>
            <a:pPr lvl="1"/>
            <a:r>
              <a:rPr lang="zh-CN" altLang="en-US" dirty="0"/>
              <a:t>财务与社会经济效益</a:t>
            </a:r>
            <a:endParaRPr lang="en-US" altLang="zh-CN" dirty="0"/>
          </a:p>
          <a:p>
            <a:pPr lvl="2"/>
            <a:r>
              <a:rPr lang="zh-CN" altLang="en-US" b="1" dirty="0"/>
              <a:t>投融资计划</a:t>
            </a:r>
            <a:r>
              <a:rPr lang="zh-CN" altLang="en-US" dirty="0"/>
              <a:t>、经济效益分析、社会效益预测</a:t>
            </a:r>
          </a:p>
        </p:txBody>
      </p:sp>
      <p:pic>
        <p:nvPicPr>
          <p:cNvPr id="4" name="图片 3">
            <a:extLst>
              <a:ext uri="{FF2B5EF4-FFF2-40B4-BE49-F238E27FC236}">
                <a16:creationId xmlns:a16="http://schemas.microsoft.com/office/drawing/2014/main" id="{797B7443-AB26-4EE4-9290-E9DC7106102A}"/>
              </a:ext>
            </a:extLst>
          </p:cNvPr>
          <p:cNvPicPr>
            <a:picLocks noChangeAspect="1"/>
          </p:cNvPicPr>
          <p:nvPr/>
        </p:nvPicPr>
        <p:blipFill>
          <a:blip r:embed="rId2"/>
          <a:stretch>
            <a:fillRect/>
          </a:stretch>
        </p:blipFill>
        <p:spPr>
          <a:xfrm>
            <a:off x="6558826" y="29734"/>
            <a:ext cx="2429664" cy="6733826"/>
          </a:xfrm>
          <a:prstGeom prst="rect">
            <a:avLst/>
          </a:prstGeom>
        </p:spPr>
      </p:pic>
    </p:spTree>
    <p:extLst>
      <p:ext uri="{BB962C8B-B14F-4D97-AF65-F5344CB8AC3E}">
        <p14:creationId xmlns:p14="http://schemas.microsoft.com/office/powerpoint/2010/main" val="172259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 calcmode="lin" valueType="num">
                                      <p:cBhvr additive="base">
                                        <p:cTn id="2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 calcmode="lin" valueType="num">
                                      <p:cBhvr additive="base">
                                        <p:cTn id="3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 calcmode="lin" valueType="num">
                                      <p:cBhvr additive="base">
                                        <p:cTn id="3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9E8A2-C7DD-52D9-D822-6278B4710B9B}"/>
              </a:ext>
            </a:extLst>
          </p:cNvPr>
          <p:cNvSpPr>
            <a:spLocks noGrp="1"/>
          </p:cNvSpPr>
          <p:nvPr>
            <p:ph type="title"/>
          </p:nvPr>
        </p:nvSpPr>
        <p:spPr/>
        <p:txBody>
          <a:bodyPr/>
          <a:lstStyle/>
          <a:p>
            <a:r>
              <a:rPr lang="zh-CN" altLang="en-US" dirty="0"/>
              <a:t>商业模式部分期末考核（</a:t>
            </a:r>
            <a:r>
              <a:rPr lang="en-US" altLang="zh-CN" dirty="0"/>
              <a:t>50</a:t>
            </a:r>
            <a:r>
              <a:rPr lang="zh-CN" altLang="en-US" dirty="0"/>
              <a:t>分）</a:t>
            </a:r>
          </a:p>
        </p:txBody>
      </p:sp>
      <p:sp>
        <p:nvSpPr>
          <p:cNvPr id="3" name="内容占位符 2">
            <a:extLst>
              <a:ext uri="{FF2B5EF4-FFF2-40B4-BE49-F238E27FC236}">
                <a16:creationId xmlns:a16="http://schemas.microsoft.com/office/drawing/2014/main" id="{FD8E2E46-BBA6-532E-A3CE-9E12395A72C3}"/>
              </a:ext>
            </a:extLst>
          </p:cNvPr>
          <p:cNvSpPr>
            <a:spLocks noGrp="1"/>
          </p:cNvSpPr>
          <p:nvPr>
            <p:ph idx="1"/>
          </p:nvPr>
        </p:nvSpPr>
        <p:spPr/>
        <p:txBody>
          <a:bodyPr>
            <a:normAutofit lnSpcReduction="10000"/>
          </a:bodyPr>
          <a:lstStyle/>
          <a:p>
            <a:r>
              <a:rPr lang="zh-CN" altLang="en-US" dirty="0"/>
              <a:t>概述：基于给定背景和题目的知识点运用</a:t>
            </a:r>
            <a:endParaRPr lang="en-US" altLang="zh-CN" dirty="0"/>
          </a:p>
          <a:p>
            <a:endParaRPr lang="en-US" altLang="zh-CN" dirty="0"/>
          </a:p>
          <a:p>
            <a:r>
              <a:rPr lang="zh-CN" altLang="en-US" dirty="0"/>
              <a:t>商业模式画布绘制</a:t>
            </a:r>
            <a:r>
              <a:rPr lang="en-US" altLang="zh-CN" dirty="0"/>
              <a:t>+</a:t>
            </a:r>
            <a:r>
              <a:rPr lang="zh-CN" altLang="en-US" dirty="0"/>
              <a:t>需求类型 </a:t>
            </a:r>
            <a:r>
              <a:rPr lang="en-US" altLang="zh-CN" dirty="0"/>
              <a:t>– 20</a:t>
            </a:r>
          </a:p>
          <a:p>
            <a:r>
              <a:rPr lang="zh-CN" altLang="en-US" dirty="0"/>
              <a:t>商业模式类型讨论 </a:t>
            </a:r>
            <a:r>
              <a:rPr lang="en-US" altLang="zh-CN" dirty="0"/>
              <a:t>– 10</a:t>
            </a:r>
          </a:p>
          <a:p>
            <a:pPr lvl="1"/>
            <a:r>
              <a:rPr lang="zh-CN" altLang="en-US" dirty="0"/>
              <a:t>五种类型都有可能，优先考察与互联网最相关的三个</a:t>
            </a:r>
            <a:endParaRPr lang="en-US" altLang="zh-CN" dirty="0"/>
          </a:p>
          <a:p>
            <a:r>
              <a:rPr lang="zh-CN" altLang="en-US" dirty="0"/>
              <a:t>商业模式设计 </a:t>
            </a:r>
            <a:r>
              <a:rPr lang="en-US" altLang="zh-CN" dirty="0"/>
              <a:t>– 10</a:t>
            </a:r>
          </a:p>
          <a:p>
            <a:pPr lvl="1"/>
            <a:r>
              <a:rPr lang="zh-CN" altLang="en-US" dirty="0"/>
              <a:t>六种设计手段选一个考核</a:t>
            </a:r>
            <a:endParaRPr lang="en-US" altLang="zh-CN" dirty="0"/>
          </a:p>
          <a:p>
            <a:r>
              <a:rPr lang="zh-CN" altLang="en-US" dirty="0"/>
              <a:t>商业模式评估 </a:t>
            </a:r>
            <a:r>
              <a:rPr lang="en-US" altLang="zh-CN" dirty="0"/>
              <a:t>– 10</a:t>
            </a:r>
          </a:p>
          <a:p>
            <a:pPr lvl="1"/>
            <a:r>
              <a:rPr lang="zh-CN" altLang="en-US" dirty="0"/>
              <a:t>四种评估手段选一个考核（复杂的手段会被适当地提示和约减）</a:t>
            </a:r>
            <a:endParaRPr lang="en-US" altLang="zh-CN" dirty="0"/>
          </a:p>
          <a:p>
            <a:endParaRPr lang="zh-CN" altLang="en-US" dirty="0"/>
          </a:p>
        </p:txBody>
      </p:sp>
    </p:spTree>
    <p:extLst>
      <p:ext uri="{BB962C8B-B14F-4D97-AF65-F5344CB8AC3E}">
        <p14:creationId xmlns:p14="http://schemas.microsoft.com/office/powerpoint/2010/main" val="2422220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507B0-A3FE-4D4E-8E83-9E6FABA81A9A}"/>
              </a:ext>
            </a:extLst>
          </p:cNvPr>
          <p:cNvSpPr>
            <a:spLocks noGrp="1"/>
          </p:cNvSpPr>
          <p:nvPr>
            <p:ph type="title"/>
          </p:nvPr>
        </p:nvSpPr>
        <p:spPr>
          <a:xfrm>
            <a:off x="423376" y="197176"/>
            <a:ext cx="7886700" cy="642580"/>
          </a:xfrm>
        </p:spPr>
        <p:txBody>
          <a:bodyPr>
            <a:normAutofit/>
          </a:bodyPr>
          <a:lstStyle/>
          <a:p>
            <a:r>
              <a:rPr lang="zh-CN" altLang="en-US" sz="3200" dirty="0"/>
              <a:t>课程下半场：需求工程与商业模式的连接</a:t>
            </a:r>
          </a:p>
        </p:txBody>
      </p:sp>
      <p:sp>
        <p:nvSpPr>
          <p:cNvPr id="3" name="内容占位符 2">
            <a:extLst>
              <a:ext uri="{FF2B5EF4-FFF2-40B4-BE49-F238E27FC236}">
                <a16:creationId xmlns:a16="http://schemas.microsoft.com/office/drawing/2014/main" id="{0A7EB3E5-414D-4DB6-A8B0-AB9DBA1F946D}"/>
              </a:ext>
            </a:extLst>
          </p:cNvPr>
          <p:cNvSpPr>
            <a:spLocks noGrp="1"/>
          </p:cNvSpPr>
          <p:nvPr>
            <p:ph idx="1"/>
          </p:nvPr>
        </p:nvSpPr>
        <p:spPr>
          <a:xfrm>
            <a:off x="628650" y="982824"/>
            <a:ext cx="7886700" cy="5784980"/>
          </a:xfrm>
        </p:spPr>
        <p:txBody>
          <a:bodyPr>
            <a:normAutofit fontScale="92500" lnSpcReduction="10000"/>
          </a:bodyPr>
          <a:lstStyle/>
          <a:p>
            <a:r>
              <a:rPr lang="zh-CN" altLang="en-US" dirty="0"/>
              <a:t>需求获取前半段（获取业务需求）</a:t>
            </a:r>
            <a:endParaRPr lang="en-US" altLang="zh-CN" dirty="0"/>
          </a:p>
          <a:p>
            <a:pPr lvl="1"/>
            <a:r>
              <a:rPr lang="zh-CN" altLang="en-US" dirty="0"/>
              <a:t>项目前景与范围</a:t>
            </a:r>
            <a:r>
              <a:rPr lang="en-US" altLang="zh-CN" dirty="0"/>
              <a:t>+</a:t>
            </a:r>
            <a:r>
              <a:rPr lang="zh-CN" altLang="en-US" dirty="0"/>
              <a:t>涉众分析 </a:t>
            </a:r>
            <a:r>
              <a:rPr lang="en-US" altLang="zh-CN" dirty="0"/>
              <a:t>&lt;=&gt;</a:t>
            </a:r>
            <a:r>
              <a:rPr lang="zh-CN" altLang="en-US" dirty="0"/>
              <a:t> 商业模式画布</a:t>
            </a:r>
            <a:endParaRPr lang="en-US" altLang="zh-CN" dirty="0"/>
          </a:p>
          <a:p>
            <a:endParaRPr lang="en-US" altLang="zh-CN" sz="100" dirty="0"/>
          </a:p>
          <a:p>
            <a:r>
              <a:rPr lang="zh-CN" altLang="en-US" dirty="0"/>
              <a:t>需求获取后半段（获取用户需求）</a:t>
            </a:r>
            <a:endParaRPr lang="en-US" altLang="zh-CN" dirty="0"/>
          </a:p>
          <a:p>
            <a:pPr lvl="1"/>
            <a:r>
              <a:rPr lang="zh-CN" altLang="en-US" dirty="0"/>
              <a:t>面谈</a:t>
            </a:r>
            <a:r>
              <a:rPr lang="en-US" altLang="zh-CN" dirty="0"/>
              <a:t>+</a:t>
            </a:r>
            <a:r>
              <a:rPr lang="zh-CN" altLang="en-US" dirty="0"/>
              <a:t>原型</a:t>
            </a:r>
            <a:r>
              <a:rPr lang="en-US" altLang="zh-CN" dirty="0"/>
              <a:t>+</a:t>
            </a:r>
            <a:r>
              <a:rPr lang="zh-CN" altLang="en-US" dirty="0"/>
              <a:t>观察 </a:t>
            </a:r>
            <a:r>
              <a:rPr lang="en-US" altLang="zh-CN" dirty="0"/>
              <a:t>&lt;=&gt;</a:t>
            </a:r>
            <a:r>
              <a:rPr lang="zh-CN" altLang="en-US" dirty="0"/>
              <a:t> 商业模式设计</a:t>
            </a:r>
            <a:endParaRPr lang="en-US" altLang="zh-CN" dirty="0"/>
          </a:p>
          <a:p>
            <a:endParaRPr lang="en-US" altLang="zh-CN" sz="100" dirty="0"/>
          </a:p>
          <a:p>
            <a:r>
              <a:rPr lang="zh-CN" altLang="en-US" dirty="0"/>
              <a:t>需求分析（获取系统级需求）</a:t>
            </a:r>
            <a:endParaRPr lang="en-US" altLang="zh-CN" dirty="0"/>
          </a:p>
          <a:p>
            <a:pPr lvl="1"/>
            <a:r>
              <a:rPr lang="zh-CN" altLang="en-US" dirty="0"/>
              <a:t>场景用例模型 </a:t>
            </a:r>
            <a:r>
              <a:rPr lang="en-US" altLang="zh-CN" dirty="0"/>
              <a:t>&lt;=&gt; </a:t>
            </a:r>
            <a:r>
              <a:rPr lang="zh-CN" altLang="en-US" dirty="0"/>
              <a:t>讲故事</a:t>
            </a:r>
            <a:r>
              <a:rPr lang="en-US" altLang="zh-CN" dirty="0"/>
              <a:t>/</a:t>
            </a:r>
            <a:r>
              <a:rPr lang="zh-CN" altLang="en-US" dirty="0"/>
              <a:t>场景</a:t>
            </a:r>
            <a:endParaRPr lang="en-US" altLang="zh-CN" dirty="0"/>
          </a:p>
          <a:p>
            <a:pPr lvl="1"/>
            <a:r>
              <a:rPr lang="zh-CN" altLang="en-US" dirty="0"/>
              <a:t>利用</a:t>
            </a:r>
            <a:r>
              <a:rPr lang="en-US" altLang="zh-CN" dirty="0"/>
              <a:t>UML</a:t>
            </a:r>
            <a:r>
              <a:rPr lang="zh-CN" altLang="en-US" dirty="0"/>
              <a:t>模型细化并精化需求 </a:t>
            </a:r>
            <a:r>
              <a:rPr lang="en-US" altLang="zh-CN" dirty="0"/>
              <a:t>&lt;=&gt; </a:t>
            </a:r>
            <a:r>
              <a:rPr lang="zh-CN" altLang="en-US" dirty="0"/>
              <a:t>商业模式管理 </a:t>
            </a:r>
            <a:endParaRPr lang="en-US" altLang="zh-CN" dirty="0"/>
          </a:p>
          <a:p>
            <a:endParaRPr lang="en-US" altLang="zh-CN" sz="100" dirty="0"/>
          </a:p>
          <a:p>
            <a:r>
              <a:rPr lang="zh-CN" altLang="en-US" dirty="0"/>
              <a:t>需求规格说明（需求文档化）</a:t>
            </a:r>
            <a:endParaRPr lang="en-US" altLang="zh-CN" dirty="0"/>
          </a:p>
          <a:p>
            <a:pPr lvl="1"/>
            <a:r>
              <a:rPr lang="zh-CN" altLang="en-US" dirty="0"/>
              <a:t>完整描述并记录业务需求、用户需求、系统级需求 </a:t>
            </a:r>
            <a:r>
              <a:rPr lang="en-US" altLang="zh-CN" dirty="0"/>
              <a:t>&lt;=&gt; </a:t>
            </a:r>
            <a:r>
              <a:rPr lang="zh-CN" altLang="en-US" dirty="0"/>
              <a:t>商业模式与商业计划</a:t>
            </a:r>
            <a:endParaRPr lang="en-US" altLang="zh-CN" dirty="0"/>
          </a:p>
          <a:p>
            <a:endParaRPr lang="en-US" altLang="zh-CN" sz="100" dirty="0"/>
          </a:p>
          <a:p>
            <a:r>
              <a:rPr lang="zh-CN" altLang="en-US" dirty="0"/>
              <a:t>需求验证与管理</a:t>
            </a:r>
            <a:endParaRPr lang="en-US" altLang="zh-CN" dirty="0"/>
          </a:p>
          <a:p>
            <a:pPr lvl="1"/>
            <a:r>
              <a:rPr lang="zh-CN" altLang="en-US" dirty="0"/>
              <a:t>常用手段与基线保持 </a:t>
            </a:r>
            <a:r>
              <a:rPr lang="en-US" altLang="zh-CN" dirty="0"/>
              <a:t>&lt;=&gt;</a:t>
            </a:r>
            <a:r>
              <a:rPr lang="zh-CN" altLang="en-US" dirty="0"/>
              <a:t> 商业模式评估</a:t>
            </a:r>
            <a:endParaRPr lang="en-US" altLang="zh-CN" dirty="0"/>
          </a:p>
          <a:p>
            <a:endParaRPr lang="en-US" altLang="zh-CN" sz="100" dirty="0"/>
          </a:p>
          <a:p>
            <a:r>
              <a:rPr lang="zh-CN" altLang="en-US" i="1" dirty="0"/>
              <a:t>互联网产品设计与需求工程对比</a:t>
            </a:r>
          </a:p>
        </p:txBody>
      </p:sp>
    </p:spTree>
    <p:extLst>
      <p:ext uri="{BB962C8B-B14F-4D97-AF65-F5344CB8AC3E}">
        <p14:creationId xmlns:p14="http://schemas.microsoft.com/office/powerpoint/2010/main" val="4151675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17B6FF9A-BC7C-3148-F16E-7FF80A5504C7}"/>
              </a:ext>
            </a:extLst>
          </p:cNvPr>
          <p:cNvSpPr>
            <a:spLocks noGrp="1" noChangeArrowheads="1"/>
          </p:cNvSpPr>
          <p:nvPr>
            <p:ph type="title"/>
          </p:nvPr>
        </p:nvSpPr>
        <p:spPr/>
        <p:txBody>
          <a:bodyPr/>
          <a:lstStyle/>
          <a:p>
            <a:pPr eaLnBrk="1" hangingPunct="1"/>
            <a:r>
              <a:rPr lang="zh-CN" altLang="en-US" sz="3800"/>
              <a:t>问题域与解系统</a:t>
            </a:r>
          </a:p>
        </p:txBody>
      </p:sp>
      <p:sp>
        <p:nvSpPr>
          <p:cNvPr id="9219" name="Rectangle 6">
            <a:extLst>
              <a:ext uri="{FF2B5EF4-FFF2-40B4-BE49-F238E27FC236}">
                <a16:creationId xmlns:a16="http://schemas.microsoft.com/office/drawing/2014/main" id="{566EB110-DFCD-90A9-EEB5-1865C93463F9}"/>
              </a:ext>
            </a:extLst>
          </p:cNvPr>
          <p:cNvSpPr>
            <a:spLocks noGrp="1" noChangeArrowheads="1"/>
          </p:cNvSpPr>
          <p:nvPr>
            <p:ph type="body" idx="1"/>
          </p:nvPr>
        </p:nvSpPr>
        <p:spPr>
          <a:xfrm>
            <a:off x="0" y="1295400"/>
            <a:ext cx="4724400" cy="1676400"/>
          </a:xfrm>
        </p:spPr>
        <p:txBody>
          <a:bodyPr/>
          <a:lstStyle/>
          <a:p>
            <a:pPr eaLnBrk="1" hangingPunct="1"/>
            <a:r>
              <a:rPr lang="zh-CN" altLang="en-US" sz="2000"/>
              <a:t>问题的产生地：</a:t>
            </a:r>
            <a:r>
              <a:rPr lang="zh-CN" altLang="en-US" sz="2000" b="1"/>
              <a:t>当现实的状况与人们期望的状况产生差距时</a:t>
            </a:r>
            <a:r>
              <a:rPr lang="zh-CN" altLang="en-US" sz="2000"/>
              <a:t>，就产生了问题。</a:t>
            </a:r>
          </a:p>
          <a:p>
            <a:pPr eaLnBrk="1" hangingPunct="1"/>
            <a:r>
              <a:rPr lang="zh-CN" altLang="en-US" sz="2000"/>
              <a:t>要解决问题，就需要</a:t>
            </a:r>
            <a:r>
              <a:rPr lang="zh-CN" altLang="en-US" sz="2000" b="1"/>
              <a:t>改变现实当中某些实体的状态或改变实体状态变化的演进顺序</a:t>
            </a:r>
            <a:r>
              <a:rPr lang="zh-CN" altLang="en-US" sz="2000"/>
              <a:t>，使其达到期望的状态或演进顺序。</a:t>
            </a:r>
          </a:p>
          <a:p>
            <a:pPr eaLnBrk="1" hangingPunct="1"/>
            <a:r>
              <a:rPr lang="zh-CN" altLang="en-US" sz="2000"/>
              <a:t>这些实体和状态构成了问题解决的基本范围，称为该问题的问题域（</a:t>
            </a:r>
            <a:r>
              <a:rPr lang="en-US" altLang="zh-CN" sz="2000"/>
              <a:t>Problem Domain</a:t>
            </a:r>
            <a:r>
              <a:rPr lang="zh-CN" altLang="en-US" sz="2000"/>
              <a:t>）</a:t>
            </a:r>
            <a:endParaRPr lang="en-US" altLang="zh-CN" sz="2000"/>
          </a:p>
        </p:txBody>
      </p:sp>
      <p:sp>
        <p:nvSpPr>
          <p:cNvPr id="9220" name="灯片编号占位符 1">
            <a:extLst>
              <a:ext uri="{FF2B5EF4-FFF2-40B4-BE49-F238E27FC236}">
                <a16:creationId xmlns:a16="http://schemas.microsoft.com/office/drawing/2014/main" id="{D683071C-B448-3B34-F2F1-7BD9F68C2A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9A8144-A4E2-4A1C-8489-13A727DA1417}"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6" name="Rectangle 6">
            <a:extLst>
              <a:ext uri="{FF2B5EF4-FFF2-40B4-BE49-F238E27FC236}">
                <a16:creationId xmlns:a16="http://schemas.microsoft.com/office/drawing/2014/main" id="{A4E331AA-2E23-2304-5F2E-213AFB6583F7}"/>
              </a:ext>
            </a:extLst>
          </p:cNvPr>
          <p:cNvSpPr txBox="1">
            <a:spLocks noChangeArrowheads="1"/>
          </p:cNvSpPr>
          <p:nvPr/>
        </p:nvSpPr>
        <p:spPr bwMode="auto">
          <a:xfrm>
            <a:off x="4953000" y="1295400"/>
            <a:ext cx="3810000" cy="838200"/>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软件系统通过影响问题域，能够帮助人们解决问题，称为解系统</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1" i="0" u="none" strike="noStrike" kern="1200" cap="none" spc="0" normalizeH="0" baseline="0" noProof="0" dirty="0">
                <a:ln>
                  <a:noFill/>
                </a:ln>
                <a:solidFill>
                  <a:srgbClr val="000000"/>
                </a:solidFill>
                <a:effectLst/>
                <a:uLnTx/>
                <a:uFillTx/>
                <a:latin typeface="Arial"/>
                <a:ea typeface="宋体"/>
                <a:cs typeface="+mn-cs"/>
              </a:rPr>
              <a:t>问题域是自治的，它有自己的运行规律，而且这些规律不会因解系统的引入而发生改变</a:t>
            </a:r>
            <a:endParaRPr kumimoji="0" lang="en-US" altLang="zh-CN" sz="2000" b="1" i="0" u="none" strike="noStrike" kern="1200" cap="none" spc="0" normalizeH="0" baseline="0" noProof="0" dirty="0">
              <a:ln>
                <a:noFill/>
              </a:ln>
              <a:solidFill>
                <a:srgbClr val="00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用户应关注问题域，</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开发者应以问题域为中心思考</a:t>
            </a:r>
            <a:endParaRPr kumimoji="0" lang="en-US" altLang="zh-CN" sz="2000" b="1" i="0" u="none" strike="noStrike" kern="0" cap="none" spc="0" normalizeH="0" baseline="0" noProof="0" dirty="0">
              <a:ln>
                <a:noFill/>
              </a:ln>
              <a:solidFill>
                <a:srgbClr val="FF0000"/>
              </a:solidFill>
              <a:effectLst/>
              <a:uLnTx/>
              <a:uFillTx/>
              <a:latin typeface="Arial"/>
              <a:ea typeface="宋体"/>
              <a:cs typeface="+mn-cs"/>
            </a:endParaRPr>
          </a:p>
        </p:txBody>
      </p:sp>
      <p:sp>
        <p:nvSpPr>
          <p:cNvPr id="4" name="矩形 3">
            <a:extLst>
              <a:ext uri="{FF2B5EF4-FFF2-40B4-BE49-F238E27FC236}">
                <a16:creationId xmlns:a16="http://schemas.microsoft.com/office/drawing/2014/main" id="{5F545BAA-720C-181C-F869-BC7A9F6E45FE}"/>
              </a:ext>
            </a:extLst>
          </p:cNvPr>
          <p:cNvSpPr/>
          <p:nvPr/>
        </p:nvSpPr>
        <p:spPr>
          <a:xfrm>
            <a:off x="5181600" y="52388"/>
            <a:ext cx="33528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a:ea typeface="宋体"/>
                <a:cs typeface="+mn-cs"/>
              </a:rPr>
              <a:t>软件</a:t>
            </a: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，一种信息制品，</a:t>
            </a:r>
            <a:r>
              <a:rPr kumimoji="0" lang="zh-CN" altLang="en-US" sz="2400" b="1" i="0" u="none" strike="noStrike" kern="1200" cap="none" spc="0" normalizeH="0" baseline="0" noProof="0" dirty="0">
                <a:ln>
                  <a:noFill/>
                </a:ln>
                <a:solidFill>
                  <a:srgbClr val="FF0000"/>
                </a:solidFill>
                <a:effectLst/>
                <a:uLnTx/>
                <a:uFillTx/>
                <a:latin typeface="Arial"/>
                <a:ea typeface="宋体"/>
                <a:cs typeface="+mn-cs"/>
              </a:rPr>
              <a:t>为何</a:t>
            </a:r>
            <a:r>
              <a:rPr kumimoji="0" lang="zh-CN" altLang="en-US" sz="2400" b="1" i="0" u="none" strike="noStrike" kern="1200" cap="none" spc="0" normalizeH="0" baseline="0" noProof="0" dirty="0">
                <a:ln>
                  <a:noFill/>
                </a:ln>
                <a:solidFill>
                  <a:srgbClr val="FFFFFF"/>
                </a:solidFill>
                <a:effectLst/>
                <a:uLnTx/>
                <a:uFillTx/>
                <a:latin typeface="Arial"/>
                <a:ea typeface="宋体"/>
                <a:cs typeface="+mn-cs"/>
              </a:rPr>
              <a:t>能解决问题域中的问题，</a:t>
            </a:r>
            <a:r>
              <a:rPr kumimoji="0" lang="zh-CN" altLang="en-US" sz="2400" b="1" i="0" u="none" strike="noStrike" kern="1200" cap="none" spc="0" normalizeH="0" baseline="0" noProof="0" dirty="0">
                <a:ln>
                  <a:noFill/>
                </a:ln>
                <a:solidFill>
                  <a:srgbClr val="FF0000"/>
                </a:solidFill>
                <a:effectLst/>
                <a:uLnTx/>
                <a:uFillTx/>
                <a:latin typeface="Arial"/>
                <a:ea typeface="宋体"/>
                <a:cs typeface="+mn-cs"/>
              </a:rPr>
              <a:t>为人服务？</a:t>
            </a:r>
          </a:p>
        </p:txBody>
      </p:sp>
      <p:sp>
        <p:nvSpPr>
          <p:cNvPr id="11" name="Rectangle 6">
            <a:extLst>
              <a:ext uri="{FF2B5EF4-FFF2-40B4-BE49-F238E27FC236}">
                <a16:creationId xmlns:a16="http://schemas.microsoft.com/office/drawing/2014/main" id="{9996FE74-6C8D-6B25-B778-F27E749E9D1B}"/>
              </a:ext>
            </a:extLst>
          </p:cNvPr>
          <p:cNvSpPr txBox="1">
            <a:spLocks noChangeArrowheads="1"/>
          </p:cNvSpPr>
          <p:nvPr/>
        </p:nvSpPr>
        <p:spPr bwMode="auto">
          <a:xfrm>
            <a:off x="457200" y="4903788"/>
            <a:ext cx="8382000" cy="1339850"/>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美股</a:t>
            </a:r>
            <a:r>
              <a:rPr kumimoji="0" lang="en-US" altLang="zh-CN" sz="2000" b="0" i="0" u="none" strike="noStrike" kern="1200" cap="none" spc="0" normalizeH="0" baseline="0" noProof="0" dirty="0">
                <a:ln>
                  <a:noFill/>
                </a:ln>
                <a:solidFill>
                  <a:srgbClr val="000000"/>
                </a:solidFill>
                <a:effectLst/>
                <a:uLnTx/>
                <a:uFillTx/>
                <a:latin typeface="Arial"/>
                <a:ea typeface="宋体"/>
                <a:cs typeface="+mn-cs"/>
              </a:rPr>
              <a:t>2020.11.13</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日交易前十的股票：</a:t>
            </a:r>
            <a:r>
              <a:rPr kumimoji="0" lang="zh-CN" altLang="en-US" sz="2000" b="1" i="0" u="none" strike="noStrike" kern="1200" cap="none" spc="0" normalizeH="0" baseline="0" noProof="0" dirty="0">
                <a:ln>
                  <a:noFill/>
                </a:ln>
                <a:solidFill>
                  <a:srgbClr val="FF0000"/>
                </a:solidFill>
                <a:effectLst/>
                <a:uLnTx/>
                <a:uFillTx/>
                <a:latin typeface="Arial"/>
                <a:ea typeface="宋体"/>
                <a:cs typeface="+mn-cs"/>
              </a:rPr>
              <a:t>蔚来</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、亚马逊、苹果、</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阿里巴巴</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、特斯拉、</a:t>
            </a:r>
            <a:r>
              <a:rPr kumimoji="0" lang="zh-CN" altLang="en-US" sz="2000" b="1" i="0" u="none" strike="noStrike" kern="1200" cap="none" spc="0" normalizeH="0" baseline="0" noProof="0" dirty="0">
                <a:ln>
                  <a:noFill/>
                </a:ln>
                <a:solidFill>
                  <a:srgbClr val="FF0000"/>
                </a:solidFill>
                <a:effectLst/>
                <a:uLnTx/>
                <a:uFillTx/>
                <a:latin typeface="Arial"/>
                <a:ea typeface="宋体"/>
                <a:cs typeface="+mn-cs"/>
              </a:rPr>
              <a:t>理想汽车</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1200" cap="none" spc="0" normalizeH="0" baseline="0" noProof="0" dirty="0">
                <a:ln>
                  <a:noFill/>
                </a:ln>
                <a:solidFill>
                  <a:srgbClr val="FF0000"/>
                </a:solidFill>
                <a:effectLst/>
                <a:uLnTx/>
                <a:uFillTx/>
                <a:latin typeface="Arial"/>
                <a:ea typeface="宋体"/>
                <a:cs typeface="+mn-cs"/>
              </a:rPr>
              <a:t>ZOOM</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、英伟达、拼多多，</a:t>
            </a:r>
            <a:r>
              <a:rPr kumimoji="0" lang="zh-CN" altLang="en-US" sz="2000" b="1" i="0" u="none" strike="noStrike" kern="1200" cap="none" spc="0" normalizeH="0" baseline="0" noProof="0" dirty="0">
                <a:ln>
                  <a:noFill/>
                </a:ln>
                <a:solidFill>
                  <a:srgbClr val="FF0000"/>
                </a:solidFill>
                <a:effectLst/>
                <a:uLnTx/>
                <a:uFillTx/>
                <a:latin typeface="Arial"/>
                <a:ea typeface="宋体"/>
                <a:cs typeface="+mn-cs"/>
              </a:rPr>
              <a:t>小鹏汽车</a:t>
            </a:r>
            <a:endParaRPr kumimoji="0" lang="en-US" altLang="zh-CN" sz="2000" b="1" i="0" u="none" strike="noStrike" kern="1200" cap="none" spc="0" normalizeH="0" baseline="0" noProof="0" dirty="0">
              <a:ln>
                <a:noFill/>
              </a:ln>
              <a:solidFill>
                <a:srgbClr val="FF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五家中国企业，历史首次</a:t>
            </a:r>
            <a:endParaRPr kumimoji="0" lang="en-US" altLang="zh-CN" sz="1800" b="0" i="0" u="none" strike="noStrike" kern="0" cap="none" spc="0" normalizeH="0" baseline="0" noProof="0" dirty="0">
              <a:ln>
                <a:noFill/>
              </a:ln>
              <a:solidFill>
                <a:srgbClr val="000000"/>
              </a:solidFill>
              <a:effectLst/>
              <a:uLnTx/>
              <a:uFillTx/>
              <a:latin typeface="Arial"/>
              <a:ea typeface="宋体"/>
              <a:cs typeface="+mn-cs"/>
            </a:endParaRPr>
          </a:p>
          <a:p>
            <a:pPr marL="669925" marR="0" lvl="1" indent="-325438" algn="l" defTabSz="914400" rtl="0" eaLnBrk="1" fontAlgn="base" latinLnBrk="0" hangingPunct="1">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三家为新能源汽车（</a:t>
            </a: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+1 Tesla</a:t>
            </a:r>
            <a:r>
              <a:rPr kumimoji="0" lang="zh-CN" altLang="en-US" sz="1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1800" b="1" i="0" u="none" strike="noStrike" kern="0" cap="none" spc="0" normalizeH="0" baseline="0" noProof="0" dirty="0">
                <a:ln>
                  <a:noFill/>
                </a:ln>
                <a:solidFill>
                  <a:srgbClr val="FF0000"/>
                </a:solidFill>
                <a:effectLst/>
                <a:uLnTx/>
                <a:uFillTx/>
                <a:latin typeface="Arial"/>
                <a:ea typeface="宋体"/>
                <a:cs typeface="+mn-cs"/>
              </a:rPr>
              <a:t>新能源汽车中软件系统的问题域有哪些？</a:t>
            </a:r>
            <a:endParaRPr kumimoji="0" lang="en-US" altLang="zh-CN" sz="1800" b="1" i="0" u="none" strike="noStrike" kern="0" cap="none" spc="0" normalizeH="0" baseline="0" noProof="0" dirty="0">
              <a:ln>
                <a:noFill/>
              </a:ln>
              <a:solidFill>
                <a:srgbClr val="FF0000"/>
              </a:solidFill>
              <a:effectLst/>
              <a:uLnTx/>
              <a:uFillTx/>
              <a:latin typeface="Arial"/>
              <a:ea typeface="宋体"/>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1CABD07-7833-76F7-E830-5D0ECAB0A423}"/>
              </a:ext>
            </a:extLst>
          </p:cNvPr>
          <p:cNvSpPr>
            <a:spLocks noGrp="1" noChangeArrowheads="1"/>
          </p:cNvSpPr>
          <p:nvPr>
            <p:ph type="title"/>
          </p:nvPr>
        </p:nvSpPr>
        <p:spPr/>
        <p:txBody>
          <a:bodyPr/>
          <a:lstStyle/>
          <a:p>
            <a:pPr eaLnBrk="1" hangingPunct="1"/>
            <a:r>
              <a:rPr lang="zh-CN" altLang="en-US" sz="3800">
                <a:latin typeface="Arial" panose="020B0604020202020204" pitchFamily="34" charset="0"/>
              </a:rPr>
              <a:t>软件解决问题的基础：模拟与</a:t>
            </a:r>
            <a:r>
              <a:rPr lang="zh-CN" altLang="en-US" sz="3800"/>
              <a:t>共享</a:t>
            </a:r>
          </a:p>
        </p:txBody>
      </p:sp>
      <p:sp>
        <p:nvSpPr>
          <p:cNvPr id="10243" name="Rectangle 5">
            <a:extLst>
              <a:ext uri="{FF2B5EF4-FFF2-40B4-BE49-F238E27FC236}">
                <a16:creationId xmlns:a16="http://schemas.microsoft.com/office/drawing/2014/main" id="{06CA99C6-CBAF-CECF-DA61-4611CA75F7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0244" name="Object 4">
            <a:extLst>
              <a:ext uri="{FF2B5EF4-FFF2-40B4-BE49-F238E27FC236}">
                <a16:creationId xmlns:a16="http://schemas.microsoft.com/office/drawing/2014/main" id="{485E9E70-1276-4CBA-F544-19F0AD0EB9BB}"/>
              </a:ext>
            </a:extLst>
          </p:cNvPr>
          <p:cNvGraphicFramePr>
            <a:graphicFrameLocks noChangeAspect="1"/>
          </p:cNvGraphicFramePr>
          <p:nvPr/>
        </p:nvGraphicFramePr>
        <p:xfrm>
          <a:off x="609600" y="4287838"/>
          <a:ext cx="4487863" cy="2466975"/>
        </p:xfrm>
        <a:graphic>
          <a:graphicData uri="http://schemas.openxmlformats.org/presentationml/2006/ole">
            <mc:AlternateContent xmlns:mc="http://schemas.openxmlformats.org/markup-compatibility/2006">
              <mc:Choice xmlns:v="urn:schemas-microsoft-com:vml" Requires="v">
                <p:oleObj name="Visio" r:id="rId2" imgW="2554486" imgH="1402675" progId="Visio.Drawing.11">
                  <p:embed/>
                </p:oleObj>
              </mc:Choice>
              <mc:Fallback>
                <p:oleObj name="Visio" r:id="rId2" imgW="2554486" imgH="1402675" progId="Visio.Drawing.11">
                  <p:embed/>
                  <p:pic>
                    <p:nvPicPr>
                      <p:cNvPr id="10244" name="Object 4">
                        <a:extLst>
                          <a:ext uri="{FF2B5EF4-FFF2-40B4-BE49-F238E27FC236}">
                            <a16:creationId xmlns:a16="http://schemas.microsoft.com/office/drawing/2014/main" id="{485E9E70-1276-4CBA-F544-19F0AD0EB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287838"/>
                        <a:ext cx="4487863"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 name="Rectangle 6">
            <a:extLst>
              <a:ext uri="{FF2B5EF4-FFF2-40B4-BE49-F238E27FC236}">
                <a16:creationId xmlns:a16="http://schemas.microsoft.com/office/drawing/2014/main" id="{BDA55AB8-C486-1354-7029-4D574AF5A76E}"/>
              </a:ext>
            </a:extLst>
          </p:cNvPr>
          <p:cNvSpPr>
            <a:spLocks noGrp="1" noChangeArrowheads="1"/>
          </p:cNvSpPr>
          <p:nvPr>
            <p:ph type="body" idx="1"/>
          </p:nvPr>
        </p:nvSpPr>
        <p:spPr>
          <a:xfrm>
            <a:off x="452438" y="1042988"/>
            <a:ext cx="8229600" cy="4530725"/>
          </a:xfrm>
        </p:spPr>
        <p:txBody>
          <a:bodyPr/>
          <a:lstStyle/>
          <a:p>
            <a:pPr eaLnBrk="1" hangingPunct="1">
              <a:lnSpc>
                <a:spcPct val="90000"/>
              </a:lnSpc>
            </a:pPr>
            <a:r>
              <a:rPr lang="zh-CN" altLang="en-US" sz="2200"/>
              <a:t>软件系统能够与问题域进行交互和相互影响的原因在于，</a:t>
            </a:r>
            <a:r>
              <a:rPr lang="zh-CN" altLang="en-US" sz="2200" b="1"/>
              <a:t>软件系统中的某些部分对问题域中的某些部分的具有模拟特性</a:t>
            </a:r>
            <a:endParaRPr lang="zh-CN" altLang="en-US" sz="2200"/>
          </a:p>
          <a:p>
            <a:pPr lvl="1" eaLnBrk="1" hangingPunct="1">
              <a:lnSpc>
                <a:spcPct val="90000"/>
              </a:lnSpc>
            </a:pPr>
            <a:r>
              <a:rPr lang="zh-CN" altLang="en-US" sz="1800"/>
              <a:t>软件系统当中含有问题域某些部分的模型（或模拟），常见的模型包括数据模型、对象模型、处理模型等。 </a:t>
            </a:r>
          </a:p>
          <a:p>
            <a:pPr lvl="1" eaLnBrk="1" hangingPunct="1">
              <a:lnSpc>
                <a:spcPct val="90000"/>
              </a:lnSpc>
            </a:pPr>
            <a:r>
              <a:rPr lang="zh-CN" altLang="en-US" sz="1800"/>
              <a:t>问题域中的某些信息能够和模型中的信息建立映射关系 </a:t>
            </a:r>
          </a:p>
          <a:p>
            <a:pPr eaLnBrk="1" hangingPunct="1">
              <a:lnSpc>
                <a:spcPct val="90000"/>
              </a:lnSpc>
            </a:pPr>
            <a:r>
              <a:rPr lang="zh-CN" altLang="en-US" sz="2200" b="1"/>
              <a:t>这些通过映射建立的共同知识，就是问题域和解系统之间的共享现象</a:t>
            </a:r>
            <a:endParaRPr lang="en-US" altLang="zh-CN" sz="2200" b="1"/>
          </a:p>
          <a:p>
            <a:pPr lvl="1" eaLnBrk="1" hangingPunct="1">
              <a:lnSpc>
                <a:spcPct val="90000"/>
              </a:lnSpc>
            </a:pPr>
            <a:r>
              <a:rPr lang="zh-CN" altLang="en-US" sz="1800"/>
              <a:t> 利用数据表模拟库存与金额、坐标模拟位置、账户登录模拟开锁或授权，像素模拟图形、流数据模拟音频视频、</a:t>
            </a:r>
            <a:r>
              <a:rPr lang="en-US" altLang="zh-CN" sz="1800"/>
              <a:t>ai</a:t>
            </a:r>
            <a:r>
              <a:rPr lang="zh-CN" altLang="en-US" sz="1800"/>
              <a:t>模型模拟智力</a:t>
            </a:r>
            <a:endParaRPr lang="en-US" altLang="zh-CN" sz="1800"/>
          </a:p>
          <a:p>
            <a:pPr lvl="1" eaLnBrk="1" hangingPunct="1">
              <a:lnSpc>
                <a:spcPct val="90000"/>
              </a:lnSpc>
            </a:pPr>
            <a:r>
              <a:rPr lang="zh-CN" altLang="en-US" sz="1800"/>
              <a:t>游戏中的</a:t>
            </a:r>
            <a:r>
              <a:rPr lang="en-US" altLang="zh-CN" sz="1800"/>
              <a:t>PVE</a:t>
            </a:r>
            <a:r>
              <a:rPr lang="zh-CN" altLang="en-US" sz="1800"/>
              <a:t>与</a:t>
            </a:r>
            <a:r>
              <a:rPr lang="en-US" altLang="zh-CN" sz="1800"/>
              <a:t>PVP</a:t>
            </a:r>
            <a:r>
              <a:rPr lang="zh-CN" altLang="en-US" sz="1800"/>
              <a:t>互动、支付软件中的转账与支付、各种匹配、调度与推荐算法（游戏对手、商品、打车、短视频、信息流、相亲）</a:t>
            </a:r>
          </a:p>
        </p:txBody>
      </p:sp>
      <p:sp>
        <p:nvSpPr>
          <p:cNvPr id="10246" name="灯片编号占位符 1">
            <a:extLst>
              <a:ext uri="{FF2B5EF4-FFF2-40B4-BE49-F238E27FC236}">
                <a16:creationId xmlns:a16="http://schemas.microsoft.com/office/drawing/2014/main" id="{7C5FEC96-BAF6-9D40-3AAA-8F0A7082E42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01F47E-A1DD-4639-8FD3-6E43826BEBA1}"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Rectangle 6">
            <a:extLst>
              <a:ext uri="{FF2B5EF4-FFF2-40B4-BE49-F238E27FC236}">
                <a16:creationId xmlns:a16="http://schemas.microsoft.com/office/drawing/2014/main" id="{BCAF8FCD-E436-53A8-3923-2C2FBBDE1698}"/>
              </a:ext>
            </a:extLst>
          </p:cNvPr>
          <p:cNvSpPr txBox="1">
            <a:spLocks noChangeArrowheads="1"/>
          </p:cNvSpPr>
          <p:nvPr/>
        </p:nvSpPr>
        <p:spPr bwMode="auto">
          <a:xfrm>
            <a:off x="5254625" y="4475163"/>
            <a:ext cx="3589338" cy="1339850"/>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1800" b="1" i="0" u="none" strike="noStrike" kern="0" cap="none" spc="0" normalizeH="0" baseline="0" noProof="0" dirty="0">
                <a:ln>
                  <a:noFill/>
                </a:ln>
                <a:solidFill>
                  <a:srgbClr val="FF0000"/>
                </a:solidFill>
                <a:effectLst/>
                <a:uLnTx/>
                <a:uFillTx/>
                <a:latin typeface="Arial"/>
                <a:ea typeface="宋体"/>
                <a:cs typeface="+mn-cs"/>
              </a:rPr>
              <a:t>新能源汽车中软件系统问题域是如何通过模拟与共享来求解的？</a:t>
            </a:r>
            <a:endParaRPr kumimoji="0" lang="en-US" altLang="zh-CN" sz="1800" b="1" i="0" u="none" strike="noStrike" kern="0" cap="none" spc="0" normalizeH="0" baseline="0" noProof="0" dirty="0">
              <a:ln>
                <a:noFill/>
              </a:ln>
              <a:solidFill>
                <a:srgbClr val="FF0000"/>
              </a:solidFill>
              <a:effectLst/>
              <a:uLnTx/>
              <a:uFillTx/>
              <a:latin typeface="Arial"/>
              <a:ea typeface="宋体"/>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79D315A-6005-8E93-0C4B-4D85C885B3E1}"/>
              </a:ext>
            </a:extLst>
          </p:cNvPr>
          <p:cNvSpPr>
            <a:spLocks noGrp="1" noChangeArrowheads="1"/>
          </p:cNvSpPr>
          <p:nvPr>
            <p:ph type="title"/>
          </p:nvPr>
        </p:nvSpPr>
        <p:spPr/>
        <p:txBody>
          <a:bodyPr/>
          <a:lstStyle/>
          <a:p>
            <a:pPr eaLnBrk="1" hangingPunct="1"/>
            <a:r>
              <a:rPr lang="zh-CN" altLang="en-US" sz="3800"/>
              <a:t>问题域特性</a:t>
            </a:r>
          </a:p>
        </p:txBody>
      </p:sp>
      <p:sp>
        <p:nvSpPr>
          <p:cNvPr id="11267" name="Rectangle 3">
            <a:extLst>
              <a:ext uri="{FF2B5EF4-FFF2-40B4-BE49-F238E27FC236}">
                <a16:creationId xmlns:a16="http://schemas.microsoft.com/office/drawing/2014/main" id="{8A364B9C-AC56-F616-20A5-7BA83978951C}"/>
              </a:ext>
            </a:extLst>
          </p:cNvPr>
          <p:cNvSpPr>
            <a:spLocks noGrp="1" noChangeArrowheads="1"/>
          </p:cNvSpPr>
          <p:nvPr>
            <p:ph type="body" idx="1"/>
          </p:nvPr>
        </p:nvSpPr>
        <p:spPr>
          <a:xfrm>
            <a:off x="457200" y="1412875"/>
            <a:ext cx="8229600" cy="4835525"/>
          </a:xfrm>
        </p:spPr>
        <p:txBody>
          <a:bodyPr/>
          <a:lstStyle/>
          <a:p>
            <a:pPr eaLnBrk="1" hangingPunct="1">
              <a:lnSpc>
                <a:spcPct val="90000"/>
              </a:lnSpc>
            </a:pPr>
            <a:r>
              <a:rPr lang="zh-CN" altLang="en-US"/>
              <a:t>问题域自治的规律性称为问题域特性</a:t>
            </a:r>
          </a:p>
          <a:p>
            <a:pPr lvl="1" eaLnBrk="1" hangingPunct="1">
              <a:lnSpc>
                <a:spcPct val="90000"/>
              </a:lnSpc>
            </a:pPr>
            <a:r>
              <a:rPr lang="zh-CN" altLang="en-US"/>
              <a:t>利用商业模式画布进行更好的描述 </a:t>
            </a:r>
          </a:p>
          <a:p>
            <a:pPr eaLnBrk="1" hangingPunct="1">
              <a:lnSpc>
                <a:spcPct val="90000"/>
              </a:lnSpc>
            </a:pPr>
            <a:r>
              <a:rPr lang="zh-CN" altLang="en-US"/>
              <a:t>需额外关注的问题域特性</a:t>
            </a:r>
          </a:p>
          <a:p>
            <a:pPr lvl="1" eaLnBrk="1" hangingPunct="1">
              <a:lnSpc>
                <a:spcPct val="90000"/>
              </a:lnSpc>
            </a:pPr>
            <a:r>
              <a:rPr lang="zh-CN" altLang="en-US" b="1"/>
              <a:t>间接特性（</a:t>
            </a:r>
            <a:r>
              <a:rPr lang="en-US" altLang="zh-CN" b="1"/>
              <a:t>semi-automatic</a:t>
            </a:r>
            <a:r>
              <a:rPr lang="zh-CN" altLang="en-US" b="1"/>
              <a:t>） </a:t>
            </a:r>
          </a:p>
          <a:p>
            <a:pPr lvl="1" eaLnBrk="1" hangingPunct="1">
              <a:lnSpc>
                <a:spcPct val="90000"/>
              </a:lnSpc>
            </a:pPr>
            <a:r>
              <a:rPr lang="zh-CN" altLang="en-US"/>
              <a:t>约束和假设 </a:t>
            </a:r>
            <a:endParaRPr lang="en-US" altLang="zh-CN"/>
          </a:p>
          <a:p>
            <a:pPr lvl="2" eaLnBrk="1" hangingPunct="1">
              <a:lnSpc>
                <a:spcPct val="90000"/>
              </a:lnSpc>
            </a:pPr>
            <a:r>
              <a:rPr lang="zh-CN" altLang="en-US"/>
              <a:t>社会性因素</a:t>
            </a:r>
          </a:p>
          <a:p>
            <a:pPr eaLnBrk="1" hangingPunct="1">
              <a:lnSpc>
                <a:spcPct val="90000"/>
              </a:lnSpc>
            </a:pPr>
            <a:r>
              <a:rPr lang="zh-CN" altLang="en-US"/>
              <a:t>问题域特性的重要性</a:t>
            </a:r>
          </a:p>
          <a:p>
            <a:pPr lvl="1" eaLnBrk="1" hangingPunct="1">
              <a:lnSpc>
                <a:spcPct val="90000"/>
              </a:lnSpc>
            </a:pPr>
            <a:r>
              <a:rPr lang="zh-CN" altLang="en-US"/>
              <a:t>要想解决问题，它就需要了解问题域特性，将解决方案和问题域特性结合起来 </a:t>
            </a:r>
          </a:p>
          <a:p>
            <a:pPr lvl="1" eaLnBrk="1" hangingPunct="1">
              <a:lnSpc>
                <a:spcPct val="90000"/>
              </a:lnSpc>
            </a:pPr>
            <a:r>
              <a:rPr lang="zh-CN" altLang="en-US"/>
              <a:t>要防止解系统的引入在问题域当中引发未预见的连锁反应 （例：间接特性不直接与解系统交互而引发）</a:t>
            </a:r>
          </a:p>
        </p:txBody>
      </p:sp>
      <p:sp>
        <p:nvSpPr>
          <p:cNvPr id="11268" name="灯片编号占位符 1">
            <a:extLst>
              <a:ext uri="{FF2B5EF4-FFF2-40B4-BE49-F238E27FC236}">
                <a16:creationId xmlns:a16="http://schemas.microsoft.com/office/drawing/2014/main" id="{12A02CE6-7692-1A5F-F375-DF74D9193D8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7AEB6D-D143-4425-9EE2-C4B36777039A}"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DB9E9FEF-77AA-F7D7-E8E2-D37E785F45BA}"/>
              </a:ext>
            </a:extLst>
          </p:cNvPr>
          <p:cNvSpPr>
            <a:spLocks noGrp="1" noChangeArrowheads="1"/>
          </p:cNvSpPr>
          <p:nvPr>
            <p:ph type="title"/>
          </p:nvPr>
        </p:nvSpPr>
        <p:spPr/>
        <p:txBody>
          <a:bodyPr/>
          <a:lstStyle/>
          <a:p>
            <a:pPr eaLnBrk="1" hangingPunct="1"/>
            <a:r>
              <a:rPr lang="zh-CN" altLang="en-US" sz="3800"/>
              <a:t>解系统特性</a:t>
            </a:r>
          </a:p>
        </p:txBody>
      </p:sp>
      <p:sp>
        <p:nvSpPr>
          <p:cNvPr id="12291" name="Rectangle 6">
            <a:extLst>
              <a:ext uri="{FF2B5EF4-FFF2-40B4-BE49-F238E27FC236}">
                <a16:creationId xmlns:a16="http://schemas.microsoft.com/office/drawing/2014/main" id="{F5762781-67B3-AC61-1115-CE5CDF42549A}"/>
              </a:ext>
            </a:extLst>
          </p:cNvPr>
          <p:cNvSpPr>
            <a:spLocks noGrp="1" noChangeArrowheads="1"/>
          </p:cNvSpPr>
          <p:nvPr>
            <p:ph type="body" idx="1"/>
          </p:nvPr>
        </p:nvSpPr>
        <p:spPr>
          <a:xfrm>
            <a:off x="457200" y="1371600"/>
            <a:ext cx="8229600" cy="4759325"/>
          </a:xfrm>
        </p:spPr>
        <p:txBody>
          <a:bodyPr/>
          <a:lstStyle/>
          <a:p>
            <a:pPr eaLnBrk="1" hangingPunct="1"/>
            <a:r>
              <a:rPr lang="zh-CN" altLang="en-US" sz="2800"/>
              <a:t>软件系统通过影响问题域，能够帮助人们解决问题，称为解系统 </a:t>
            </a:r>
            <a:r>
              <a:rPr lang="zh-CN" altLang="en-US" sz="2400"/>
              <a:t> </a:t>
            </a:r>
            <a:endParaRPr lang="en-US" altLang="zh-CN" sz="2400"/>
          </a:p>
          <a:p>
            <a:pPr eaLnBrk="1" hangingPunct="1"/>
            <a:r>
              <a:rPr lang="zh-CN" altLang="en-US" sz="2400"/>
              <a:t>手段而不是目的</a:t>
            </a:r>
            <a:endParaRPr lang="en-US" altLang="zh-CN" sz="2400"/>
          </a:p>
          <a:p>
            <a:pPr eaLnBrk="1" hangingPunct="1"/>
            <a:r>
              <a:rPr lang="zh-CN" altLang="en-US" sz="2400" b="1"/>
              <a:t>用户不应该关注软件系统，而是关注问题</a:t>
            </a:r>
            <a:endParaRPr lang="en-US" altLang="zh-CN" sz="2400" b="1"/>
          </a:p>
          <a:p>
            <a:pPr eaLnBrk="1" hangingPunct="1"/>
            <a:r>
              <a:rPr lang="zh-CN" altLang="en-US" sz="2400" b="1"/>
              <a:t>开发者关注软件系统，但要学会以问题为中心思考</a:t>
            </a:r>
          </a:p>
        </p:txBody>
      </p:sp>
      <p:graphicFrame>
        <p:nvGraphicFramePr>
          <p:cNvPr id="12292" name="Object 3">
            <a:extLst>
              <a:ext uri="{FF2B5EF4-FFF2-40B4-BE49-F238E27FC236}">
                <a16:creationId xmlns:a16="http://schemas.microsoft.com/office/drawing/2014/main" id="{05ECD6F5-4F66-5377-D793-DD76B4C0FDBF}"/>
              </a:ext>
            </a:extLst>
          </p:cNvPr>
          <p:cNvGraphicFramePr>
            <a:graphicFrameLocks noChangeAspect="1"/>
          </p:cNvGraphicFramePr>
          <p:nvPr>
            <p:ph idx="4294967295"/>
          </p:nvPr>
        </p:nvGraphicFramePr>
        <p:xfrm>
          <a:off x="3352800" y="4098925"/>
          <a:ext cx="5029200" cy="2759075"/>
        </p:xfrm>
        <a:graphic>
          <a:graphicData uri="http://schemas.openxmlformats.org/presentationml/2006/ole">
            <mc:AlternateContent xmlns:mc="http://schemas.openxmlformats.org/markup-compatibility/2006">
              <mc:Choice xmlns:v="urn:schemas-microsoft-com:vml" Requires="v">
                <p:oleObj name="Visio" r:id="rId2" imgW="2551569" imgH="1399758" progId="Visio.Drawing.11">
                  <p:embed/>
                </p:oleObj>
              </mc:Choice>
              <mc:Fallback>
                <p:oleObj name="Visio" r:id="rId2" imgW="2551569" imgH="1399758" progId="Visio.Drawing.11">
                  <p:embed/>
                  <p:pic>
                    <p:nvPicPr>
                      <p:cNvPr id="12292" name="Object 3">
                        <a:extLst>
                          <a:ext uri="{FF2B5EF4-FFF2-40B4-BE49-F238E27FC236}">
                            <a16:creationId xmlns:a16="http://schemas.microsoft.com/office/drawing/2014/main" id="{05ECD6F5-4F66-5377-D793-DD76B4C0F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098925"/>
                        <a:ext cx="5029200" cy="275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灯片编号占位符 1">
            <a:extLst>
              <a:ext uri="{FF2B5EF4-FFF2-40B4-BE49-F238E27FC236}">
                <a16:creationId xmlns:a16="http://schemas.microsoft.com/office/drawing/2014/main" id="{EAC84DCB-A0B8-F590-71B6-260348030C5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4147B1-6DB1-4881-9EAA-E16564D8E58F}"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76E5BA5-A177-7284-18D7-928C5C7EE257}"/>
              </a:ext>
            </a:extLst>
          </p:cNvPr>
          <p:cNvSpPr>
            <a:spLocks noGrp="1" noChangeArrowheads="1"/>
          </p:cNvSpPr>
          <p:nvPr>
            <p:ph type="title"/>
          </p:nvPr>
        </p:nvSpPr>
        <p:spPr/>
        <p:txBody>
          <a:bodyPr/>
          <a:lstStyle/>
          <a:p>
            <a:pPr eaLnBrk="1" hangingPunct="1"/>
            <a:r>
              <a:rPr lang="zh-CN" altLang="en-US"/>
              <a:t>需求工程的基本活动与实质</a:t>
            </a:r>
          </a:p>
        </p:txBody>
      </p:sp>
      <p:sp>
        <p:nvSpPr>
          <p:cNvPr id="18435" name="Rectangle 5">
            <a:extLst>
              <a:ext uri="{FF2B5EF4-FFF2-40B4-BE49-F238E27FC236}">
                <a16:creationId xmlns:a16="http://schemas.microsoft.com/office/drawing/2014/main" id="{B51C4ED0-8EA4-177E-92DA-9EB1AAED0DB3}"/>
              </a:ext>
            </a:extLst>
          </p:cNvPr>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8436" name="Object 4">
            <a:extLst>
              <a:ext uri="{FF2B5EF4-FFF2-40B4-BE49-F238E27FC236}">
                <a16:creationId xmlns:a16="http://schemas.microsoft.com/office/drawing/2014/main" id="{3D75371E-A357-FF06-B870-65473E3EEA60}"/>
              </a:ext>
            </a:extLst>
          </p:cNvPr>
          <p:cNvGraphicFramePr>
            <a:graphicFrameLocks noChangeAspect="1"/>
          </p:cNvGraphicFramePr>
          <p:nvPr/>
        </p:nvGraphicFramePr>
        <p:xfrm>
          <a:off x="1752600" y="868363"/>
          <a:ext cx="7543800" cy="3576637"/>
        </p:xfrm>
        <a:graphic>
          <a:graphicData uri="http://schemas.openxmlformats.org/presentationml/2006/ole">
            <mc:AlternateContent xmlns:mc="http://schemas.openxmlformats.org/markup-compatibility/2006">
              <mc:Choice xmlns:v="urn:schemas-microsoft-com:vml" Requires="v">
                <p:oleObj name="Visio" r:id="rId2" imgW="4008723" imgH="1895406" progId="Visio.Drawing.11">
                  <p:embed/>
                </p:oleObj>
              </mc:Choice>
              <mc:Fallback>
                <p:oleObj name="Visio" r:id="rId2" imgW="4008723" imgH="1895406" progId="Visio.Drawing.11">
                  <p:embed/>
                  <p:pic>
                    <p:nvPicPr>
                      <p:cNvPr id="18436" name="Object 4">
                        <a:extLst>
                          <a:ext uri="{FF2B5EF4-FFF2-40B4-BE49-F238E27FC236}">
                            <a16:creationId xmlns:a16="http://schemas.microsoft.com/office/drawing/2014/main" id="{3D75371E-A357-FF06-B870-65473E3EE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68363"/>
                        <a:ext cx="7543800"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7" name="灯片编号占位符 1">
            <a:extLst>
              <a:ext uri="{FF2B5EF4-FFF2-40B4-BE49-F238E27FC236}">
                <a16:creationId xmlns:a16="http://schemas.microsoft.com/office/drawing/2014/main" id="{CE29225E-1C27-5477-D099-BFE5C9101E6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0B7C52-E1C5-45E1-8248-4877F1D53E55}" type="slidenum">
              <a:rPr lang="en-US" altLang="zh-CN" smtClean="0">
                <a:latin typeface="Garamond" panose="02020404030301010803" pitchFamily="18" charset="0"/>
              </a:rPr>
              <a:pPr/>
              <a:t>28</a:t>
            </a:fld>
            <a:endParaRPr lang="en-US" altLang="zh-CN">
              <a:latin typeface="Garamond" panose="02020404030301010803" pitchFamily="18" charset="0"/>
            </a:endParaRPr>
          </a:p>
        </p:txBody>
      </p:sp>
      <p:sp>
        <p:nvSpPr>
          <p:cNvPr id="6" name="矩形: 圆角 5">
            <a:extLst>
              <a:ext uri="{FF2B5EF4-FFF2-40B4-BE49-F238E27FC236}">
                <a16:creationId xmlns:a16="http://schemas.microsoft.com/office/drawing/2014/main" id="{9A9E65ED-B5AB-AB2F-37A2-8B5DB94E2BF7}"/>
              </a:ext>
            </a:extLst>
          </p:cNvPr>
          <p:cNvSpPr/>
          <p:nvPr/>
        </p:nvSpPr>
        <p:spPr>
          <a:xfrm>
            <a:off x="2811463" y="4341813"/>
            <a:ext cx="979487" cy="4857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任务</a:t>
            </a:r>
          </a:p>
        </p:txBody>
      </p:sp>
      <p:sp>
        <p:nvSpPr>
          <p:cNvPr id="7" name="矩形: 圆角 6">
            <a:extLst>
              <a:ext uri="{FF2B5EF4-FFF2-40B4-BE49-F238E27FC236}">
                <a16:creationId xmlns:a16="http://schemas.microsoft.com/office/drawing/2014/main" id="{852608CF-F3F3-49CA-6F65-3602DC3FC5D2}"/>
              </a:ext>
            </a:extLst>
          </p:cNvPr>
          <p:cNvSpPr/>
          <p:nvPr/>
        </p:nvSpPr>
        <p:spPr>
          <a:xfrm>
            <a:off x="4740275" y="4340225"/>
            <a:ext cx="1096963" cy="48736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交互</a:t>
            </a:r>
          </a:p>
        </p:txBody>
      </p:sp>
      <p:sp>
        <p:nvSpPr>
          <p:cNvPr id="8" name="矩形: 圆角 7">
            <a:extLst>
              <a:ext uri="{FF2B5EF4-FFF2-40B4-BE49-F238E27FC236}">
                <a16:creationId xmlns:a16="http://schemas.microsoft.com/office/drawing/2014/main" id="{94A4E137-76EB-D375-485E-7A88BD77E39D}"/>
              </a:ext>
            </a:extLst>
          </p:cNvPr>
          <p:cNvSpPr/>
          <p:nvPr/>
        </p:nvSpPr>
        <p:spPr>
          <a:xfrm>
            <a:off x="762000" y="4340225"/>
            <a:ext cx="1096963" cy="48736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目标</a:t>
            </a:r>
          </a:p>
        </p:txBody>
      </p:sp>
      <p:sp>
        <p:nvSpPr>
          <p:cNvPr id="9" name="椭圆 8">
            <a:extLst>
              <a:ext uri="{FF2B5EF4-FFF2-40B4-BE49-F238E27FC236}">
                <a16:creationId xmlns:a16="http://schemas.microsoft.com/office/drawing/2014/main" id="{C802DBAE-B8E0-866B-45FA-A08E5DE44CED}"/>
              </a:ext>
            </a:extLst>
          </p:cNvPr>
          <p:cNvSpPr/>
          <p:nvPr/>
        </p:nvSpPr>
        <p:spPr>
          <a:xfrm>
            <a:off x="304800" y="1976438"/>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sp>
        <p:nvSpPr>
          <p:cNvPr id="2" name="箭头: 上下 1">
            <a:extLst>
              <a:ext uri="{FF2B5EF4-FFF2-40B4-BE49-F238E27FC236}">
                <a16:creationId xmlns:a16="http://schemas.microsoft.com/office/drawing/2014/main" id="{9ABB6F0A-2914-8965-1F9C-BF2E65D1336E}"/>
              </a:ext>
            </a:extLst>
          </p:cNvPr>
          <p:cNvSpPr/>
          <p:nvPr/>
        </p:nvSpPr>
        <p:spPr>
          <a:xfrm>
            <a:off x="1066800" y="3114675"/>
            <a:ext cx="457200" cy="110013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箭头: 左右 2">
            <a:extLst>
              <a:ext uri="{FF2B5EF4-FFF2-40B4-BE49-F238E27FC236}">
                <a16:creationId xmlns:a16="http://schemas.microsoft.com/office/drawing/2014/main" id="{492FDC37-B0FF-A8D3-CAD8-B9D681ADEFDC}"/>
              </a:ext>
            </a:extLst>
          </p:cNvPr>
          <p:cNvSpPr/>
          <p:nvPr/>
        </p:nvSpPr>
        <p:spPr>
          <a:xfrm>
            <a:off x="2011363" y="4411663"/>
            <a:ext cx="685800" cy="3825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箭头: 左右 11">
            <a:extLst>
              <a:ext uri="{FF2B5EF4-FFF2-40B4-BE49-F238E27FC236}">
                <a16:creationId xmlns:a16="http://schemas.microsoft.com/office/drawing/2014/main" id="{2793C00F-384A-73E1-9DB9-9BBE55E8707C}"/>
              </a:ext>
            </a:extLst>
          </p:cNvPr>
          <p:cNvSpPr/>
          <p:nvPr/>
        </p:nvSpPr>
        <p:spPr>
          <a:xfrm>
            <a:off x="3940175" y="4397375"/>
            <a:ext cx="685800" cy="3841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对话气泡: 矩形 3">
            <a:extLst>
              <a:ext uri="{FF2B5EF4-FFF2-40B4-BE49-F238E27FC236}">
                <a16:creationId xmlns:a16="http://schemas.microsoft.com/office/drawing/2014/main" id="{37A601D2-17A1-6A18-465A-DBB9C99E2C69}"/>
              </a:ext>
            </a:extLst>
          </p:cNvPr>
          <p:cNvSpPr/>
          <p:nvPr/>
        </p:nvSpPr>
        <p:spPr>
          <a:xfrm>
            <a:off x="2590800" y="2057400"/>
            <a:ext cx="1752600" cy="909638"/>
          </a:xfrm>
          <a:prstGeom prst="wedgeRectCallout">
            <a:avLst>
              <a:gd name="adj1" fmla="val -109738"/>
              <a:gd name="adj2" fmla="val 12129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锁定问题</a:t>
            </a:r>
            <a:br>
              <a:rPr lang="en-US" altLang="zh-CN" sz="2400" b="1" dirty="0"/>
            </a:br>
            <a:r>
              <a:rPr lang="zh-CN" altLang="en-US" sz="2400" b="1" dirty="0"/>
              <a:t>明确目标</a:t>
            </a:r>
          </a:p>
        </p:txBody>
      </p:sp>
      <p:sp>
        <p:nvSpPr>
          <p:cNvPr id="14" name="对话气泡: 矩形 13">
            <a:extLst>
              <a:ext uri="{FF2B5EF4-FFF2-40B4-BE49-F238E27FC236}">
                <a16:creationId xmlns:a16="http://schemas.microsoft.com/office/drawing/2014/main" id="{2B6624F1-7B84-6194-9111-28D10D952FC8}"/>
              </a:ext>
            </a:extLst>
          </p:cNvPr>
          <p:cNvSpPr/>
          <p:nvPr/>
        </p:nvSpPr>
        <p:spPr>
          <a:xfrm>
            <a:off x="762000" y="5578475"/>
            <a:ext cx="1752600" cy="909638"/>
          </a:xfrm>
          <a:prstGeom prst="wedgeRectCallout">
            <a:avLst>
              <a:gd name="adj1" fmla="val 38277"/>
              <a:gd name="adj2" fmla="val -13117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目标细化</a:t>
            </a:r>
            <a:br>
              <a:rPr lang="en-US" altLang="zh-CN" sz="2400" b="1" dirty="0"/>
            </a:br>
            <a:r>
              <a:rPr lang="zh-CN" altLang="en-US" sz="2400" b="1" dirty="0"/>
              <a:t>制定任务</a:t>
            </a:r>
          </a:p>
        </p:txBody>
      </p:sp>
      <p:sp>
        <p:nvSpPr>
          <p:cNvPr id="15" name="对话气泡: 矩形 14">
            <a:extLst>
              <a:ext uri="{FF2B5EF4-FFF2-40B4-BE49-F238E27FC236}">
                <a16:creationId xmlns:a16="http://schemas.microsoft.com/office/drawing/2014/main" id="{911B59C3-BDCF-E4F0-291C-BC7DCA4566AB}"/>
              </a:ext>
            </a:extLst>
          </p:cNvPr>
          <p:cNvSpPr/>
          <p:nvPr/>
        </p:nvSpPr>
        <p:spPr>
          <a:xfrm>
            <a:off x="4343400" y="5578475"/>
            <a:ext cx="1752600" cy="909638"/>
          </a:xfrm>
          <a:prstGeom prst="wedgeRectCallout">
            <a:avLst>
              <a:gd name="adj1" fmla="val -49625"/>
              <a:gd name="adj2" fmla="val -1322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任务分解</a:t>
            </a:r>
            <a:br>
              <a:rPr lang="en-US" altLang="zh-CN" sz="2400" b="1" dirty="0"/>
            </a:br>
            <a:r>
              <a:rPr lang="zh-CN" altLang="en-US" sz="2400" b="1" dirty="0"/>
              <a:t>细化交互</a:t>
            </a:r>
          </a:p>
        </p:txBody>
      </p:sp>
      <p:sp>
        <p:nvSpPr>
          <p:cNvPr id="5" name="矩形 4">
            <a:extLst>
              <a:ext uri="{FF2B5EF4-FFF2-40B4-BE49-F238E27FC236}">
                <a16:creationId xmlns:a16="http://schemas.microsoft.com/office/drawing/2014/main" id="{302B9025-3BA5-D391-B2C2-6F4F855C18CA}"/>
              </a:ext>
            </a:extLst>
          </p:cNvPr>
          <p:cNvSpPr/>
          <p:nvPr/>
        </p:nvSpPr>
        <p:spPr>
          <a:xfrm>
            <a:off x="4953000" y="2967038"/>
            <a:ext cx="1981200" cy="8112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记录完整需求与产生过程</a:t>
            </a:r>
          </a:p>
        </p:txBody>
      </p:sp>
      <p:sp>
        <p:nvSpPr>
          <p:cNvPr id="17" name="矩形 16">
            <a:extLst>
              <a:ext uri="{FF2B5EF4-FFF2-40B4-BE49-F238E27FC236}">
                <a16:creationId xmlns:a16="http://schemas.microsoft.com/office/drawing/2014/main" id="{7A31A9CD-6E69-5224-B8BB-89AB43C0C56F}"/>
              </a:ext>
            </a:extLst>
          </p:cNvPr>
          <p:cNvSpPr/>
          <p:nvPr/>
        </p:nvSpPr>
        <p:spPr>
          <a:xfrm>
            <a:off x="4625975" y="1871663"/>
            <a:ext cx="4137025" cy="57943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开发中落实需求、主动应对变更</a:t>
            </a:r>
          </a:p>
        </p:txBody>
      </p:sp>
      <p:sp>
        <p:nvSpPr>
          <p:cNvPr id="18" name="矩形 17">
            <a:extLst>
              <a:ext uri="{FF2B5EF4-FFF2-40B4-BE49-F238E27FC236}">
                <a16:creationId xmlns:a16="http://schemas.microsoft.com/office/drawing/2014/main" id="{A847909E-B23B-E2B8-5F2C-9FB136137BD6}"/>
              </a:ext>
            </a:extLst>
          </p:cNvPr>
          <p:cNvSpPr/>
          <p:nvPr/>
        </p:nvSpPr>
        <p:spPr>
          <a:xfrm>
            <a:off x="6477000" y="4230688"/>
            <a:ext cx="2443163" cy="81121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solidFill>
                  <a:schemeClr val="tx1"/>
                </a:solidFill>
              </a:rPr>
              <a:t>需求是否符合目的</a:t>
            </a:r>
            <a:br>
              <a:rPr lang="en-US" altLang="zh-CN" sz="2200" b="1" dirty="0">
                <a:solidFill>
                  <a:schemeClr val="tx1"/>
                </a:solidFill>
              </a:rPr>
            </a:br>
            <a:r>
              <a:rPr lang="zh-CN" altLang="en-US" sz="2200" b="1" dirty="0">
                <a:solidFill>
                  <a:schemeClr val="tx1"/>
                </a:solidFill>
              </a:rPr>
              <a:t>本身是否有错</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E6DF1DBD-4715-81AC-FBC1-63C742D26D4C}"/>
              </a:ext>
            </a:extLst>
          </p:cNvPr>
          <p:cNvSpPr>
            <a:spLocks noGrp="1" noChangeArrowheads="1"/>
          </p:cNvSpPr>
          <p:nvPr>
            <p:ph type="title"/>
          </p:nvPr>
        </p:nvSpPr>
        <p:spPr/>
        <p:txBody>
          <a:bodyPr/>
          <a:lstStyle/>
          <a:p>
            <a:r>
              <a:rPr lang="zh-CN" altLang="en-US"/>
              <a:t>需求工程活动的困难性</a:t>
            </a:r>
          </a:p>
        </p:txBody>
      </p:sp>
      <p:sp>
        <p:nvSpPr>
          <p:cNvPr id="19459" name="内容占位符 2">
            <a:extLst>
              <a:ext uri="{FF2B5EF4-FFF2-40B4-BE49-F238E27FC236}">
                <a16:creationId xmlns:a16="http://schemas.microsoft.com/office/drawing/2014/main" id="{1ECB50FB-074D-7164-50CF-2B2B81275C03}"/>
              </a:ext>
            </a:extLst>
          </p:cNvPr>
          <p:cNvSpPr>
            <a:spLocks noGrp="1" noChangeArrowheads="1"/>
          </p:cNvSpPr>
          <p:nvPr>
            <p:ph idx="1"/>
          </p:nvPr>
        </p:nvSpPr>
        <p:spPr>
          <a:xfrm>
            <a:off x="228600" y="1260475"/>
            <a:ext cx="8839200" cy="4530725"/>
          </a:xfrm>
        </p:spPr>
        <p:txBody>
          <a:bodyPr/>
          <a:lstStyle/>
          <a:p>
            <a:r>
              <a:rPr lang="zh-CN" altLang="en-US" sz="2400" b="1">
                <a:solidFill>
                  <a:srgbClr val="00B0F0"/>
                </a:solidFill>
              </a:rPr>
              <a:t>问题域、目标、任务、交互的相互转化</a:t>
            </a:r>
            <a:r>
              <a:rPr lang="zh-CN" altLang="en-US" sz="2400" b="1"/>
              <a:t>（广义的设计）</a:t>
            </a:r>
            <a:r>
              <a:rPr lang="zh-CN" altLang="en-US" sz="2400"/>
              <a:t>是</a:t>
            </a:r>
            <a:r>
              <a:rPr lang="zh-CN" altLang="en-US" sz="2400" b="1">
                <a:solidFill>
                  <a:srgbClr val="FF0000"/>
                </a:solidFill>
              </a:rPr>
              <a:t>创造性的活动</a:t>
            </a:r>
            <a:endParaRPr lang="en-US" altLang="zh-CN" sz="2400" b="1">
              <a:solidFill>
                <a:srgbClr val="FF0000"/>
              </a:solidFill>
            </a:endParaRPr>
          </a:p>
          <a:p>
            <a:pPr lvl="1"/>
            <a:r>
              <a:rPr lang="zh-CN" altLang="en-US" sz="2000"/>
              <a:t>每个案例都有其独特性，不可复用，接近于艺术</a:t>
            </a:r>
            <a:endParaRPr lang="en-US" altLang="zh-CN" sz="2000"/>
          </a:p>
          <a:p>
            <a:pPr lvl="1"/>
            <a:r>
              <a:rPr lang="zh-CN" altLang="en-US" sz="2000"/>
              <a:t>需要对问题所在的领域有着深刻的认识</a:t>
            </a:r>
            <a:endParaRPr lang="en-US" altLang="zh-CN" sz="2000"/>
          </a:p>
          <a:p>
            <a:pPr lvl="1"/>
            <a:r>
              <a:rPr lang="zh-CN" altLang="en-US" sz="2000" b="1">
                <a:solidFill>
                  <a:srgbClr val="FF0000"/>
                </a:solidFill>
              </a:rPr>
              <a:t>需要掌握一套设计思维与辅助工具，并多多练习</a:t>
            </a:r>
            <a:endParaRPr lang="en-US" altLang="zh-CN" sz="2000" b="1">
              <a:solidFill>
                <a:srgbClr val="FF0000"/>
              </a:solidFill>
            </a:endParaRPr>
          </a:p>
          <a:p>
            <a:pPr eaLnBrk="1" hangingPunct="1"/>
            <a:r>
              <a:rPr lang="zh-CN" altLang="en-US" sz="2400"/>
              <a:t>编程与设计方面的能力不能直接用于需求分析 </a:t>
            </a:r>
          </a:p>
          <a:p>
            <a:pPr lvl="1" eaLnBrk="1" hangingPunct="1"/>
            <a:r>
              <a:rPr lang="zh-CN" altLang="en-US" sz="2000" b="1"/>
              <a:t>设计和编程都有构建高质量（健壮性、可维护性、适应性等等）软件的共同目标</a:t>
            </a:r>
            <a:r>
              <a:rPr lang="zh-CN" altLang="en-US" sz="2000"/>
              <a:t>，而且使用相同的概念和组织机制保证了从设计到编程的平滑过渡，所以，结构化与</a:t>
            </a:r>
            <a:r>
              <a:rPr lang="en-US" altLang="zh-CN" sz="2000"/>
              <a:t>OO</a:t>
            </a:r>
            <a:r>
              <a:rPr lang="zh-CN" altLang="en-US" sz="2000"/>
              <a:t>思维在设计领域也取得了成功 </a:t>
            </a:r>
          </a:p>
          <a:p>
            <a:pPr lvl="1" eaLnBrk="1" hangingPunct="1"/>
            <a:r>
              <a:rPr lang="zh-CN" altLang="en-US" sz="2000"/>
              <a:t>但是</a:t>
            </a:r>
            <a:r>
              <a:rPr lang="zh-CN" altLang="en-US" sz="2000" b="1"/>
              <a:t>需求分析</a:t>
            </a:r>
            <a:r>
              <a:rPr lang="zh-CN" altLang="en-US" sz="2000"/>
              <a:t>除了拥有构建高质量软件的目标之外，还有一个更加重要的目标是</a:t>
            </a:r>
            <a:r>
              <a:rPr lang="zh-CN" altLang="en-US" sz="2000" b="1"/>
              <a:t>理解现实（“出圈”） 中的非技术性和社会性因素</a:t>
            </a:r>
            <a:endParaRPr lang="en-US" altLang="zh-CN" sz="2000" b="1"/>
          </a:p>
          <a:p>
            <a:pPr eaLnBrk="1" hangingPunct="1"/>
            <a:r>
              <a:rPr lang="zh-CN" altLang="en-US" sz="2400" b="1">
                <a:solidFill>
                  <a:srgbClr val="92D050"/>
                </a:solidFill>
              </a:rPr>
              <a:t>文档撰写、功能验证、基线管理</a:t>
            </a:r>
            <a:r>
              <a:rPr lang="zh-CN" altLang="en-US" sz="2400"/>
              <a:t>需要丰富的开发与管理经验</a:t>
            </a:r>
            <a:endParaRPr lang="en-US" altLang="zh-CN" sz="2400"/>
          </a:p>
          <a:p>
            <a:pPr lvl="1" eaLnBrk="1" hangingPunct="1"/>
            <a:r>
              <a:rPr lang="zh-CN" altLang="en-US" sz="2000"/>
              <a:t>资（</a:t>
            </a:r>
            <a:r>
              <a:rPr lang="en-US" altLang="zh-CN" sz="2000"/>
              <a:t>nian</a:t>
            </a:r>
            <a:r>
              <a:rPr lang="zh-CN" altLang="en-US" sz="2000"/>
              <a:t>）深（</a:t>
            </a:r>
            <a:r>
              <a:rPr lang="en-US" altLang="zh-CN" sz="2000"/>
              <a:t>mai</a:t>
            </a:r>
            <a:r>
              <a:rPr lang="zh-CN" altLang="en-US" sz="2000"/>
              <a:t>）程序员与新（</a:t>
            </a:r>
            <a:r>
              <a:rPr lang="en-US" altLang="zh-CN" sz="2000"/>
              <a:t>nian</a:t>
            </a:r>
            <a:r>
              <a:rPr lang="zh-CN" altLang="en-US" sz="2000"/>
              <a:t>）手（</a:t>
            </a:r>
            <a:r>
              <a:rPr lang="en-US" altLang="zh-CN" sz="2000"/>
              <a:t>qing</a:t>
            </a:r>
            <a:r>
              <a:rPr lang="zh-CN" altLang="en-US" sz="2000"/>
              <a:t>）程序员最大的区别</a:t>
            </a:r>
          </a:p>
        </p:txBody>
      </p:sp>
      <p:sp>
        <p:nvSpPr>
          <p:cNvPr id="19460" name="灯片编号占位符 3">
            <a:extLst>
              <a:ext uri="{FF2B5EF4-FFF2-40B4-BE49-F238E27FC236}">
                <a16:creationId xmlns:a16="http://schemas.microsoft.com/office/drawing/2014/main" id="{56BD4C5A-871F-FD51-33D5-0F8B6168127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F474DA-7909-446F-9FB2-0493CFF12368}" type="slidenum">
              <a:rPr lang="en-US" altLang="zh-CN" smtClean="0">
                <a:latin typeface="Garamond" panose="02020404030301010803" pitchFamily="18" charset="0"/>
              </a:rPr>
              <a:pPr/>
              <a:t>29</a:t>
            </a:fld>
            <a:endParaRPr lang="en-US" altLang="zh-CN">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382AF-2735-4A74-9C4B-26C76E4579A1}"/>
              </a:ext>
            </a:extLst>
          </p:cNvPr>
          <p:cNvSpPr>
            <a:spLocks noGrp="1"/>
          </p:cNvSpPr>
          <p:nvPr>
            <p:ph type="title"/>
          </p:nvPr>
        </p:nvSpPr>
        <p:spPr/>
        <p:txBody>
          <a:bodyPr/>
          <a:lstStyle/>
          <a:p>
            <a:r>
              <a:rPr lang="zh-CN" altLang="en-US" b="1" dirty="0">
                <a:solidFill>
                  <a:srgbClr val="FF0000"/>
                </a:solidFill>
              </a:rPr>
              <a:t>场景</a:t>
            </a:r>
            <a:r>
              <a:rPr lang="zh-CN" altLang="en-US" dirty="0"/>
              <a:t>指导下的商业模式设计</a:t>
            </a:r>
          </a:p>
        </p:txBody>
      </p:sp>
      <p:sp>
        <p:nvSpPr>
          <p:cNvPr id="3" name="内容占位符 2">
            <a:extLst>
              <a:ext uri="{FF2B5EF4-FFF2-40B4-BE49-F238E27FC236}">
                <a16:creationId xmlns:a16="http://schemas.microsoft.com/office/drawing/2014/main" id="{5F759324-DE00-4532-BBF4-473B739D9B8E}"/>
              </a:ext>
            </a:extLst>
          </p:cNvPr>
          <p:cNvSpPr>
            <a:spLocks noGrp="1"/>
          </p:cNvSpPr>
          <p:nvPr>
            <p:ph idx="1"/>
          </p:nvPr>
        </p:nvSpPr>
        <p:spPr>
          <a:xfrm>
            <a:off x="628650" y="1443135"/>
            <a:ext cx="7886700" cy="2438400"/>
          </a:xfrm>
        </p:spPr>
        <p:txBody>
          <a:bodyPr>
            <a:normAutofit fontScale="85000" lnSpcReduction="20000"/>
          </a:bodyPr>
          <a:lstStyle/>
          <a:p>
            <a:r>
              <a:rPr lang="zh-CN" altLang="en-US" dirty="0"/>
              <a:t>将模型构建中明确的方向具体化，从而给出有见地的设计</a:t>
            </a:r>
            <a:endParaRPr lang="en-US" altLang="zh-CN" dirty="0"/>
          </a:p>
          <a:p>
            <a:endParaRPr lang="en-US" altLang="zh-CN" sz="100" dirty="0"/>
          </a:p>
          <a:p>
            <a:r>
              <a:rPr lang="zh-CN" altLang="en-US" dirty="0"/>
              <a:t>两种场景</a:t>
            </a:r>
            <a:endParaRPr lang="en-US" altLang="zh-CN" dirty="0"/>
          </a:p>
          <a:p>
            <a:pPr lvl="1"/>
            <a:r>
              <a:rPr lang="zh-CN" altLang="en-US" dirty="0"/>
              <a:t>不同的客户结构：结合客户洞察描绘出独特、具体的图景</a:t>
            </a:r>
            <a:endParaRPr lang="en-US" altLang="zh-CN" dirty="0"/>
          </a:p>
          <a:p>
            <a:pPr lvl="2"/>
            <a:r>
              <a:rPr lang="zh-CN" altLang="en-US" sz="2100" dirty="0"/>
              <a:t>由场景决定选择哪款产品而放弃其它产品（价值主张的排他性）</a:t>
            </a:r>
            <a:endParaRPr lang="en-US" altLang="zh-CN" sz="2100" dirty="0"/>
          </a:p>
          <a:p>
            <a:pPr lvl="2"/>
            <a:r>
              <a:rPr lang="zh-CN" altLang="en-US" sz="2100" b="1" dirty="0"/>
              <a:t>微信、</a:t>
            </a:r>
            <a:r>
              <a:rPr lang="en-US" altLang="zh-CN" sz="2100" b="1" dirty="0"/>
              <a:t>QQ</a:t>
            </a:r>
            <a:r>
              <a:rPr lang="zh-CN" altLang="en-US" sz="2100" b="1" dirty="0"/>
              <a:t>、</a:t>
            </a:r>
            <a:r>
              <a:rPr lang="en-US" altLang="zh-CN" sz="2100" b="1" dirty="0"/>
              <a:t>Soul</a:t>
            </a:r>
            <a:r>
              <a:rPr lang="zh-CN" altLang="en-US" sz="2100" b="1" dirty="0"/>
              <a:t>、贴吧、陌陌</a:t>
            </a:r>
            <a:r>
              <a:rPr lang="en-US" altLang="zh-CN" sz="2100" b="1" dirty="0"/>
              <a:t>&amp;</a:t>
            </a:r>
            <a:r>
              <a:rPr lang="zh-CN" altLang="en-US" sz="2100" b="1" dirty="0"/>
              <a:t>探探、</a:t>
            </a:r>
            <a:r>
              <a:rPr lang="zh-CN" altLang="en-US" sz="2100" b="1"/>
              <a:t>比心基于场景的“生态位”</a:t>
            </a:r>
            <a:r>
              <a:rPr lang="zh-CN" altLang="en-US" sz="2100" b="1" dirty="0"/>
              <a:t>？</a:t>
            </a:r>
            <a:endParaRPr lang="en-US" altLang="zh-CN" sz="2100" b="1" dirty="0"/>
          </a:p>
          <a:p>
            <a:pPr lvl="1"/>
            <a:r>
              <a:rPr lang="zh-CN" altLang="en-US" i="1" dirty="0"/>
              <a:t>未来可能的竞争环境：想象未来可能的具体细节，品味特定条件下商业模式如何演进</a:t>
            </a:r>
          </a:p>
        </p:txBody>
      </p:sp>
      <p:pic>
        <p:nvPicPr>
          <p:cNvPr id="5" name="图片 4">
            <a:extLst>
              <a:ext uri="{FF2B5EF4-FFF2-40B4-BE49-F238E27FC236}">
                <a16:creationId xmlns:a16="http://schemas.microsoft.com/office/drawing/2014/main" id="{C6A87A8C-234A-439C-B1FC-BA6DAFF16AE0}"/>
              </a:ext>
            </a:extLst>
          </p:cNvPr>
          <p:cNvPicPr>
            <a:picLocks noChangeAspect="1"/>
          </p:cNvPicPr>
          <p:nvPr/>
        </p:nvPicPr>
        <p:blipFill>
          <a:blip r:embed="rId2"/>
          <a:stretch>
            <a:fillRect/>
          </a:stretch>
        </p:blipFill>
        <p:spPr>
          <a:xfrm>
            <a:off x="2069841" y="3944837"/>
            <a:ext cx="4800599" cy="2849062"/>
          </a:xfrm>
          <a:prstGeom prst="rect">
            <a:avLst/>
          </a:prstGeom>
        </p:spPr>
      </p:pic>
    </p:spTree>
    <p:extLst>
      <p:ext uri="{BB962C8B-B14F-4D97-AF65-F5344CB8AC3E}">
        <p14:creationId xmlns:p14="http://schemas.microsoft.com/office/powerpoint/2010/main" val="2386021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5270EECF-EEE5-530A-D191-9657206C5765}"/>
              </a:ext>
            </a:extLst>
          </p:cNvPr>
          <p:cNvSpPr>
            <a:spLocks noGrp="1" noChangeArrowheads="1"/>
          </p:cNvSpPr>
          <p:nvPr>
            <p:ph type="title"/>
          </p:nvPr>
        </p:nvSpPr>
        <p:spPr>
          <a:xfrm>
            <a:off x="0" y="130175"/>
            <a:ext cx="8956675" cy="1139825"/>
          </a:xfrm>
        </p:spPr>
        <p:txBody>
          <a:bodyPr/>
          <a:lstStyle/>
          <a:p>
            <a:r>
              <a:rPr lang="zh-CN" altLang="en-US" sz="3200"/>
              <a:t>需求工程师：现实世界方面 与  技术方面  的桥梁</a:t>
            </a:r>
          </a:p>
        </p:txBody>
      </p:sp>
      <p:sp>
        <p:nvSpPr>
          <p:cNvPr id="20483" name="内容占位符 2">
            <a:extLst>
              <a:ext uri="{FF2B5EF4-FFF2-40B4-BE49-F238E27FC236}">
                <a16:creationId xmlns:a16="http://schemas.microsoft.com/office/drawing/2014/main" id="{96145EF3-F3EB-7BF1-3E8D-50C308C66B9D}"/>
              </a:ext>
            </a:extLst>
          </p:cNvPr>
          <p:cNvSpPr>
            <a:spLocks noGrp="1" noChangeArrowheads="1"/>
          </p:cNvSpPr>
          <p:nvPr>
            <p:ph idx="1"/>
          </p:nvPr>
        </p:nvSpPr>
        <p:spPr>
          <a:xfrm>
            <a:off x="457200" y="5334000"/>
            <a:ext cx="8229600" cy="796925"/>
          </a:xfrm>
        </p:spPr>
        <p:txBody>
          <a:bodyPr/>
          <a:lstStyle/>
          <a:p>
            <a:r>
              <a:rPr lang="zh-CN" altLang="zh-CN"/>
              <a:t>好的需求工程师更应该扮演好涉众代理的角色，站在涉众的立场想问题，替涉众跟踪和监控软件开发过程，保护涉众的利益</a:t>
            </a:r>
            <a:endParaRPr lang="zh-CN" altLang="en-US"/>
          </a:p>
        </p:txBody>
      </p:sp>
      <p:graphicFrame>
        <p:nvGraphicFramePr>
          <p:cNvPr id="20484" name="对象 3">
            <a:extLst>
              <a:ext uri="{FF2B5EF4-FFF2-40B4-BE49-F238E27FC236}">
                <a16:creationId xmlns:a16="http://schemas.microsoft.com/office/drawing/2014/main" id="{9D715AF3-5321-EE0F-4523-B539D24E2B75}"/>
              </a:ext>
            </a:extLst>
          </p:cNvPr>
          <p:cNvGraphicFramePr>
            <a:graphicFrameLocks noChangeAspect="1"/>
          </p:cNvGraphicFramePr>
          <p:nvPr/>
        </p:nvGraphicFramePr>
        <p:xfrm>
          <a:off x="187325" y="990600"/>
          <a:ext cx="8728075" cy="4343400"/>
        </p:xfrm>
        <a:graphic>
          <a:graphicData uri="http://schemas.openxmlformats.org/presentationml/2006/ole">
            <mc:AlternateContent xmlns:mc="http://schemas.openxmlformats.org/markup-compatibility/2006">
              <mc:Choice xmlns:v="urn:schemas-microsoft-com:vml" Requires="v">
                <p:oleObj name="Visio" r:id="rId2" imgW="5513272" imgH="2738746" progId="Visio.Drawing.11">
                  <p:embed/>
                </p:oleObj>
              </mc:Choice>
              <mc:Fallback>
                <p:oleObj name="Visio" r:id="rId2" imgW="5513272" imgH="2738746" progId="Visio.Drawing.11">
                  <p:embed/>
                  <p:pic>
                    <p:nvPicPr>
                      <p:cNvPr id="20484" name="对象 3">
                        <a:extLst>
                          <a:ext uri="{FF2B5EF4-FFF2-40B4-BE49-F238E27FC236}">
                            <a16:creationId xmlns:a16="http://schemas.microsoft.com/office/drawing/2014/main" id="{9D715AF3-5321-EE0F-4523-B539D24E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990600"/>
                        <a:ext cx="87280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灯片编号占位符 1">
            <a:extLst>
              <a:ext uri="{FF2B5EF4-FFF2-40B4-BE49-F238E27FC236}">
                <a16:creationId xmlns:a16="http://schemas.microsoft.com/office/drawing/2014/main" id="{BB87E1C7-F973-9E81-48B6-19279041B6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20D27E-DC74-4A43-A5B1-B7CDB69E5A26}" type="slidenum">
              <a:rPr lang="en-US" altLang="zh-CN" smtClean="0">
                <a:latin typeface="Garamond" panose="02020404030301010803" pitchFamily="18" charset="0"/>
              </a:rPr>
              <a:pPr/>
              <a:t>30</a:t>
            </a:fld>
            <a:endParaRPr lang="en-US" altLang="zh-CN">
              <a:latin typeface="Garamond" panose="02020404030301010803"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978E469-1CEA-E3C1-8453-87D89AA49687}"/>
              </a:ext>
            </a:extLst>
          </p:cNvPr>
          <p:cNvSpPr>
            <a:spLocks noGrp="1" noChangeArrowheads="1"/>
          </p:cNvSpPr>
          <p:nvPr>
            <p:ph type="title"/>
          </p:nvPr>
        </p:nvSpPr>
        <p:spPr/>
        <p:txBody>
          <a:bodyPr/>
          <a:lstStyle/>
          <a:p>
            <a:pPr eaLnBrk="1" hangingPunct="1"/>
            <a:r>
              <a:rPr lang="zh-CN" altLang="en-US"/>
              <a:t>需求工程师需要具备的技能</a:t>
            </a:r>
          </a:p>
        </p:txBody>
      </p:sp>
      <p:sp>
        <p:nvSpPr>
          <p:cNvPr id="21507" name="Rectangle 3">
            <a:extLst>
              <a:ext uri="{FF2B5EF4-FFF2-40B4-BE49-F238E27FC236}">
                <a16:creationId xmlns:a16="http://schemas.microsoft.com/office/drawing/2014/main" id="{5788FC38-A0CD-DE9F-29F4-C5E0AAFF0FCF}"/>
              </a:ext>
            </a:extLst>
          </p:cNvPr>
          <p:cNvSpPr>
            <a:spLocks noGrp="1" noChangeArrowheads="1"/>
          </p:cNvSpPr>
          <p:nvPr>
            <p:ph type="body" idx="1"/>
          </p:nvPr>
        </p:nvSpPr>
        <p:spPr>
          <a:xfrm>
            <a:off x="457200" y="3775075"/>
            <a:ext cx="8229600" cy="2092325"/>
          </a:xfrm>
        </p:spPr>
        <p:txBody>
          <a:bodyPr/>
          <a:lstStyle/>
          <a:p>
            <a:pPr eaLnBrk="1" hangingPunct="1"/>
            <a:r>
              <a:rPr lang="zh-CN" altLang="en-US"/>
              <a:t>软技能 </a:t>
            </a:r>
          </a:p>
          <a:p>
            <a:pPr lvl="1" eaLnBrk="1" hangingPunct="1"/>
            <a:r>
              <a:rPr lang="zh-CN" altLang="en-US"/>
              <a:t>交流</a:t>
            </a:r>
          </a:p>
          <a:p>
            <a:pPr lvl="1" eaLnBrk="1" hangingPunct="1"/>
            <a:r>
              <a:rPr lang="zh-CN" altLang="en-US"/>
              <a:t>观察 </a:t>
            </a:r>
          </a:p>
          <a:p>
            <a:pPr lvl="1" eaLnBrk="1" hangingPunct="1"/>
            <a:r>
              <a:rPr lang="zh-CN" altLang="en-US"/>
              <a:t>抽象分析和问题解决（抽象、整合、系统化） </a:t>
            </a:r>
          </a:p>
          <a:p>
            <a:pPr lvl="1" eaLnBrk="1" hangingPunct="1"/>
            <a:r>
              <a:rPr lang="zh-CN" altLang="en-US"/>
              <a:t>写作</a:t>
            </a:r>
            <a:endParaRPr lang="en-US" altLang="zh-CN"/>
          </a:p>
          <a:p>
            <a:pPr lvl="1" eaLnBrk="1" hangingPunct="1"/>
            <a:r>
              <a:rPr lang="zh-CN" altLang="en-US"/>
              <a:t>关系协调与团队工作</a:t>
            </a:r>
          </a:p>
        </p:txBody>
      </p:sp>
      <p:pic>
        <p:nvPicPr>
          <p:cNvPr id="21508" name="Picture 4">
            <a:extLst>
              <a:ext uri="{FF2B5EF4-FFF2-40B4-BE49-F238E27FC236}">
                <a16:creationId xmlns:a16="http://schemas.microsoft.com/office/drawing/2014/main" id="{22C74CC6-656C-8F1A-A886-EFEB468AA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62214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灯片编号占位符 1">
            <a:extLst>
              <a:ext uri="{FF2B5EF4-FFF2-40B4-BE49-F238E27FC236}">
                <a16:creationId xmlns:a16="http://schemas.microsoft.com/office/drawing/2014/main" id="{A28233CE-53D6-4861-6D51-7512AAB4D9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4A3698-1AEA-4E59-9052-8EEB6454E6AC}" type="slidenum">
              <a:rPr lang="en-US" altLang="zh-CN" smtClean="0">
                <a:latin typeface="Garamond" panose="02020404030301010803" pitchFamily="18" charset="0"/>
              </a:rPr>
              <a:pPr/>
              <a:t>31</a:t>
            </a:fld>
            <a:endParaRPr lang="en-US" altLang="zh-CN">
              <a:latin typeface="Garamond" panose="02020404030301010803"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70003EE9-2943-698A-1993-2DCC3D3B2EF6}"/>
              </a:ext>
            </a:extLst>
          </p:cNvPr>
          <p:cNvSpPr/>
          <p:nvPr/>
        </p:nvSpPr>
        <p:spPr>
          <a:xfrm>
            <a:off x="7061200" y="2513013"/>
            <a:ext cx="1854200" cy="99218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解系统</a:t>
            </a:r>
          </a:p>
        </p:txBody>
      </p:sp>
      <p:sp>
        <p:nvSpPr>
          <p:cNvPr id="49" name="箭头: 直角上 48">
            <a:extLst>
              <a:ext uri="{FF2B5EF4-FFF2-40B4-BE49-F238E27FC236}">
                <a16:creationId xmlns:a16="http://schemas.microsoft.com/office/drawing/2014/main" id="{7024ADC5-3F83-0746-E386-0D6E6BA63B06}"/>
              </a:ext>
            </a:extLst>
          </p:cNvPr>
          <p:cNvSpPr/>
          <p:nvPr/>
        </p:nvSpPr>
        <p:spPr>
          <a:xfrm rot="16200000">
            <a:off x="4849813" y="-914400"/>
            <a:ext cx="1049338" cy="5710237"/>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2532" name="Rectangle 2">
            <a:extLst>
              <a:ext uri="{FF2B5EF4-FFF2-40B4-BE49-F238E27FC236}">
                <a16:creationId xmlns:a16="http://schemas.microsoft.com/office/drawing/2014/main" id="{DC920F0F-BDFC-DC44-1368-2650DA986547}"/>
              </a:ext>
            </a:extLst>
          </p:cNvPr>
          <p:cNvSpPr>
            <a:spLocks noGrp="1" noChangeArrowheads="1"/>
          </p:cNvSpPr>
          <p:nvPr>
            <p:ph type="title"/>
          </p:nvPr>
        </p:nvSpPr>
        <p:spPr>
          <a:xfrm>
            <a:off x="344488" y="276225"/>
            <a:ext cx="8342312" cy="1141413"/>
          </a:xfrm>
        </p:spPr>
        <p:txBody>
          <a:bodyPr/>
          <a:lstStyle/>
          <a:p>
            <a:pPr eaLnBrk="1" hangingPunct="1"/>
            <a:r>
              <a:rPr lang="en-US" altLang="zh-CN" sz="3200"/>
              <a:t>《</a:t>
            </a:r>
            <a:r>
              <a:rPr lang="zh-CN" altLang="en-US" sz="3200"/>
              <a:t>需求与商业模式创新</a:t>
            </a:r>
            <a:r>
              <a:rPr lang="en-US" altLang="zh-CN" sz="3200"/>
              <a:t>》</a:t>
            </a:r>
            <a:r>
              <a:rPr lang="zh-CN" altLang="en-US" sz="3200"/>
              <a:t>课程内容</a:t>
            </a:r>
          </a:p>
        </p:txBody>
      </p:sp>
      <p:sp>
        <p:nvSpPr>
          <p:cNvPr id="22533" name="灯片编号占位符 1">
            <a:extLst>
              <a:ext uri="{FF2B5EF4-FFF2-40B4-BE49-F238E27FC236}">
                <a16:creationId xmlns:a16="http://schemas.microsoft.com/office/drawing/2014/main" id="{B4FCB733-3CCA-020D-6D67-97FCFEA86C1C}"/>
              </a:ext>
            </a:extLst>
          </p:cNvPr>
          <p:cNvSpPr>
            <a:spLocks noGrp="1" noChangeArrowheads="1"/>
          </p:cNvSpPr>
          <p:nvPr>
            <p:ph type="sldNum" sz="quarter" idx="12"/>
          </p:nvPr>
        </p:nvSpPr>
        <p:spPr>
          <a:xfrm>
            <a:off x="6524625" y="6243638"/>
            <a:ext cx="21621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08AEC1-5CFA-4A16-81D4-3CC6AE142754}" type="slidenum">
              <a:rPr lang="en-US" altLang="zh-CN" smtClean="0">
                <a:latin typeface="Garamond" panose="02020404030301010803" pitchFamily="18" charset="0"/>
              </a:rPr>
              <a:pPr/>
              <a:t>32</a:t>
            </a:fld>
            <a:endParaRPr lang="en-US" altLang="zh-CN">
              <a:latin typeface="Garamond" panose="02020404030301010803" pitchFamily="18" charset="0"/>
            </a:endParaRPr>
          </a:p>
        </p:txBody>
      </p:sp>
      <p:cxnSp>
        <p:nvCxnSpPr>
          <p:cNvPr id="7" name="直接连接符 6">
            <a:extLst>
              <a:ext uri="{FF2B5EF4-FFF2-40B4-BE49-F238E27FC236}">
                <a16:creationId xmlns:a16="http://schemas.microsoft.com/office/drawing/2014/main" id="{1EC86174-2338-0575-2531-C2F57C14C6BC}"/>
              </a:ext>
            </a:extLst>
          </p:cNvPr>
          <p:cNvCxnSpPr>
            <a:cxnSpLocks/>
          </p:cNvCxnSpPr>
          <p:nvPr/>
        </p:nvCxnSpPr>
        <p:spPr>
          <a:xfrm>
            <a:off x="4572000" y="982663"/>
            <a:ext cx="0" cy="4651375"/>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29B9762-B375-BA22-2C2F-DAED37DA1CFD}"/>
              </a:ext>
            </a:extLst>
          </p:cNvPr>
          <p:cNvSpPr/>
          <p:nvPr/>
        </p:nvSpPr>
        <p:spPr>
          <a:xfrm>
            <a:off x="2549525" y="2206625"/>
            <a:ext cx="4094163" cy="2060575"/>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云形 8">
            <a:extLst>
              <a:ext uri="{FF2B5EF4-FFF2-40B4-BE49-F238E27FC236}">
                <a16:creationId xmlns:a16="http://schemas.microsoft.com/office/drawing/2014/main" id="{3EFF2419-327C-440F-6C3E-4F453F614B07}"/>
              </a:ext>
            </a:extLst>
          </p:cNvPr>
          <p:cNvSpPr/>
          <p:nvPr/>
        </p:nvSpPr>
        <p:spPr>
          <a:xfrm>
            <a:off x="196850" y="1004888"/>
            <a:ext cx="2317750" cy="1068387"/>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现实世界</a:t>
            </a:r>
          </a:p>
        </p:txBody>
      </p:sp>
      <p:sp>
        <p:nvSpPr>
          <p:cNvPr id="10" name="云形 9">
            <a:extLst>
              <a:ext uri="{FF2B5EF4-FFF2-40B4-BE49-F238E27FC236}">
                <a16:creationId xmlns:a16="http://schemas.microsoft.com/office/drawing/2014/main" id="{B7971241-6E8E-B451-525A-5425C63AFDEE}"/>
              </a:ext>
            </a:extLst>
          </p:cNvPr>
          <p:cNvSpPr/>
          <p:nvPr/>
        </p:nvSpPr>
        <p:spPr>
          <a:xfrm>
            <a:off x="6472238" y="4143375"/>
            <a:ext cx="2671762" cy="1068388"/>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计算机世界</a:t>
            </a:r>
            <a:endParaRPr lang="zh-CN" altLang="en-US" b="1" dirty="0">
              <a:solidFill>
                <a:schemeClr val="tx1"/>
              </a:solidFill>
            </a:endParaRPr>
          </a:p>
        </p:txBody>
      </p:sp>
      <p:sp>
        <p:nvSpPr>
          <p:cNvPr id="11" name="椭圆 10">
            <a:extLst>
              <a:ext uri="{FF2B5EF4-FFF2-40B4-BE49-F238E27FC236}">
                <a16:creationId xmlns:a16="http://schemas.microsoft.com/office/drawing/2014/main" id="{D98748D5-3A57-C60A-191D-563D4FBB53C1}"/>
              </a:ext>
            </a:extLst>
          </p:cNvPr>
          <p:cNvSpPr/>
          <p:nvPr/>
        </p:nvSpPr>
        <p:spPr>
          <a:xfrm>
            <a:off x="431800" y="2513013"/>
            <a:ext cx="1854200" cy="992187"/>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cxnSp>
        <p:nvCxnSpPr>
          <p:cNvPr id="13" name="直接连接符 12">
            <a:extLst>
              <a:ext uri="{FF2B5EF4-FFF2-40B4-BE49-F238E27FC236}">
                <a16:creationId xmlns:a16="http://schemas.microsoft.com/office/drawing/2014/main" id="{486E0ED5-3D8F-A97A-8DE4-E9414F8C5473}"/>
              </a:ext>
            </a:extLst>
          </p:cNvPr>
          <p:cNvCxnSpPr>
            <a:stCxn id="11" idx="6"/>
          </p:cNvCxnSpPr>
          <p:nvPr/>
        </p:nvCxnSpPr>
        <p:spPr>
          <a:xfrm>
            <a:off x="2286000" y="30099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5521B5B-F25D-24F6-35B8-1270EE552123}"/>
              </a:ext>
            </a:extLst>
          </p:cNvPr>
          <p:cNvCxnSpPr>
            <a:cxnSpLocks/>
          </p:cNvCxnSpPr>
          <p:nvPr/>
        </p:nvCxnSpPr>
        <p:spPr>
          <a:xfrm>
            <a:off x="4572000" y="3008313"/>
            <a:ext cx="0" cy="113665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3246E2-D5A1-B604-1C7F-B4278AB87B05}"/>
              </a:ext>
            </a:extLst>
          </p:cNvPr>
          <p:cNvSpPr/>
          <p:nvPr/>
        </p:nvSpPr>
        <p:spPr>
          <a:xfrm>
            <a:off x="2733675" y="2359025"/>
            <a:ext cx="695325" cy="178593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问题域描述</a:t>
            </a:r>
          </a:p>
        </p:txBody>
      </p:sp>
      <p:sp>
        <p:nvSpPr>
          <p:cNvPr id="16" name="矩形 15">
            <a:extLst>
              <a:ext uri="{FF2B5EF4-FFF2-40B4-BE49-F238E27FC236}">
                <a16:creationId xmlns:a16="http://schemas.microsoft.com/office/drawing/2014/main" id="{7E55BEF0-1868-A5D7-791E-C7C6C54E4513}"/>
              </a:ext>
            </a:extLst>
          </p:cNvPr>
          <p:cNvSpPr/>
          <p:nvPr/>
        </p:nvSpPr>
        <p:spPr>
          <a:xfrm>
            <a:off x="5813425" y="2338388"/>
            <a:ext cx="695325" cy="18065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需求规格说明</a:t>
            </a:r>
          </a:p>
        </p:txBody>
      </p:sp>
      <p:sp>
        <p:nvSpPr>
          <p:cNvPr id="17" name="矩形 16">
            <a:extLst>
              <a:ext uri="{FF2B5EF4-FFF2-40B4-BE49-F238E27FC236}">
                <a16:creationId xmlns:a16="http://schemas.microsoft.com/office/drawing/2014/main" id="{5DF9628F-7E78-67BC-76F0-1499714209EB}"/>
              </a:ext>
            </a:extLst>
          </p:cNvPr>
          <p:cNvSpPr/>
          <p:nvPr/>
        </p:nvSpPr>
        <p:spPr>
          <a:xfrm>
            <a:off x="2895600" y="4111625"/>
            <a:ext cx="3570288" cy="2238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需求</a:t>
            </a: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zh-CN" altLang="en-US" sz="2400" b="1" dirty="0">
              <a:solidFill>
                <a:schemeClr val="tx1"/>
              </a:solidFill>
            </a:endParaRPr>
          </a:p>
        </p:txBody>
      </p:sp>
      <p:sp>
        <p:nvSpPr>
          <p:cNvPr id="18" name="矩形 17">
            <a:extLst>
              <a:ext uri="{FF2B5EF4-FFF2-40B4-BE49-F238E27FC236}">
                <a16:creationId xmlns:a16="http://schemas.microsoft.com/office/drawing/2014/main" id="{23034A8D-B245-EB23-EC9C-80564182F7D7}"/>
              </a:ext>
            </a:extLst>
          </p:cNvPr>
          <p:cNvSpPr/>
          <p:nvPr/>
        </p:nvSpPr>
        <p:spPr>
          <a:xfrm>
            <a:off x="3197225" y="4559300"/>
            <a:ext cx="695325" cy="160655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业务需求</a:t>
            </a:r>
          </a:p>
        </p:txBody>
      </p:sp>
      <p:sp>
        <p:nvSpPr>
          <p:cNvPr id="19" name="矩形 18">
            <a:extLst>
              <a:ext uri="{FF2B5EF4-FFF2-40B4-BE49-F238E27FC236}">
                <a16:creationId xmlns:a16="http://schemas.microsoft.com/office/drawing/2014/main" id="{32B6C1D1-E676-B589-C371-2154927E7DC5}"/>
              </a:ext>
            </a:extLst>
          </p:cNvPr>
          <p:cNvSpPr/>
          <p:nvPr/>
        </p:nvSpPr>
        <p:spPr>
          <a:xfrm>
            <a:off x="4416425" y="4568825"/>
            <a:ext cx="695325" cy="15970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用户需求</a:t>
            </a:r>
          </a:p>
        </p:txBody>
      </p:sp>
      <p:sp>
        <p:nvSpPr>
          <p:cNvPr id="20" name="矩形 19">
            <a:extLst>
              <a:ext uri="{FF2B5EF4-FFF2-40B4-BE49-F238E27FC236}">
                <a16:creationId xmlns:a16="http://schemas.microsoft.com/office/drawing/2014/main" id="{205D0C83-D91C-AB1C-C836-29DD24313B32}"/>
              </a:ext>
            </a:extLst>
          </p:cNvPr>
          <p:cNvSpPr/>
          <p:nvPr/>
        </p:nvSpPr>
        <p:spPr>
          <a:xfrm>
            <a:off x="5635625" y="4570413"/>
            <a:ext cx="695325" cy="15970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系统级需求</a:t>
            </a:r>
          </a:p>
        </p:txBody>
      </p:sp>
      <p:cxnSp>
        <p:nvCxnSpPr>
          <p:cNvPr id="6" name="直接箭头连接符 5">
            <a:extLst>
              <a:ext uri="{FF2B5EF4-FFF2-40B4-BE49-F238E27FC236}">
                <a16:creationId xmlns:a16="http://schemas.microsoft.com/office/drawing/2014/main" id="{F64F578B-6590-76A7-6CF9-579D7024C306}"/>
              </a:ext>
            </a:extLst>
          </p:cNvPr>
          <p:cNvCxnSpPr>
            <a:cxnSpLocks/>
          </p:cNvCxnSpPr>
          <p:nvPr/>
        </p:nvCxnSpPr>
        <p:spPr>
          <a:xfrm>
            <a:off x="3892550" y="5562600"/>
            <a:ext cx="523875" cy="47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F055275-D318-4419-99AE-A73FC36F6A14}"/>
              </a:ext>
            </a:extLst>
          </p:cNvPr>
          <p:cNvCxnSpPr>
            <a:cxnSpLocks/>
          </p:cNvCxnSpPr>
          <p:nvPr/>
        </p:nvCxnSpPr>
        <p:spPr>
          <a:xfrm>
            <a:off x="5111750" y="5567363"/>
            <a:ext cx="523875" cy="15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0899262-DBCF-F3E9-8840-CB7E26B923C1}"/>
              </a:ext>
            </a:extLst>
          </p:cNvPr>
          <p:cNvSpPr/>
          <p:nvPr/>
        </p:nvSpPr>
        <p:spPr>
          <a:xfrm>
            <a:off x="3249613" y="4114800"/>
            <a:ext cx="1169987"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需求获取</a:t>
            </a:r>
          </a:p>
        </p:txBody>
      </p:sp>
      <p:sp>
        <p:nvSpPr>
          <p:cNvPr id="21" name="矩形 20">
            <a:extLst>
              <a:ext uri="{FF2B5EF4-FFF2-40B4-BE49-F238E27FC236}">
                <a16:creationId xmlns:a16="http://schemas.microsoft.com/office/drawing/2014/main" id="{47593211-BB20-F2B9-3D77-FA62A68D7602}"/>
              </a:ext>
            </a:extLst>
          </p:cNvPr>
          <p:cNvSpPr/>
          <p:nvPr/>
        </p:nvSpPr>
        <p:spPr>
          <a:xfrm>
            <a:off x="5029200" y="4114800"/>
            <a:ext cx="118745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需求分析</a:t>
            </a:r>
          </a:p>
        </p:txBody>
      </p:sp>
      <p:sp>
        <p:nvSpPr>
          <p:cNvPr id="22" name="矩形 21">
            <a:extLst>
              <a:ext uri="{FF2B5EF4-FFF2-40B4-BE49-F238E27FC236}">
                <a16:creationId xmlns:a16="http://schemas.microsoft.com/office/drawing/2014/main" id="{96D06F1A-20EC-1D4C-DE78-1A8285D6B903}"/>
              </a:ext>
            </a:extLst>
          </p:cNvPr>
          <p:cNvSpPr/>
          <p:nvPr/>
        </p:nvSpPr>
        <p:spPr>
          <a:xfrm>
            <a:off x="3489325" y="3276600"/>
            <a:ext cx="225742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需求归约</a:t>
            </a:r>
          </a:p>
        </p:txBody>
      </p:sp>
      <p:sp>
        <p:nvSpPr>
          <p:cNvPr id="24" name="矩形 23">
            <a:extLst>
              <a:ext uri="{FF2B5EF4-FFF2-40B4-BE49-F238E27FC236}">
                <a16:creationId xmlns:a16="http://schemas.microsoft.com/office/drawing/2014/main" id="{56BFAF0C-22C6-DDE4-8B80-5B23F6D0D652}"/>
              </a:ext>
            </a:extLst>
          </p:cNvPr>
          <p:cNvSpPr/>
          <p:nvPr/>
        </p:nvSpPr>
        <p:spPr>
          <a:xfrm>
            <a:off x="3489325" y="2438400"/>
            <a:ext cx="2257425" cy="4587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需求验证</a:t>
            </a:r>
          </a:p>
        </p:txBody>
      </p:sp>
      <p:sp>
        <p:nvSpPr>
          <p:cNvPr id="30" name="矩形 29">
            <a:extLst>
              <a:ext uri="{FF2B5EF4-FFF2-40B4-BE49-F238E27FC236}">
                <a16:creationId xmlns:a16="http://schemas.microsoft.com/office/drawing/2014/main" id="{5EF9608C-B8B6-76C8-D42C-5B53BB4ED437}"/>
              </a:ext>
            </a:extLst>
          </p:cNvPr>
          <p:cNvSpPr/>
          <p:nvPr/>
        </p:nvSpPr>
        <p:spPr>
          <a:xfrm>
            <a:off x="2454275" y="1681163"/>
            <a:ext cx="447992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需求管理</a:t>
            </a:r>
          </a:p>
        </p:txBody>
      </p:sp>
      <p:sp>
        <p:nvSpPr>
          <p:cNvPr id="11278" name="矩形: 圆角 11277">
            <a:extLst>
              <a:ext uri="{FF2B5EF4-FFF2-40B4-BE49-F238E27FC236}">
                <a16:creationId xmlns:a16="http://schemas.microsoft.com/office/drawing/2014/main" id="{F48F4586-3D54-024D-022F-0F3D91B697DD}"/>
              </a:ext>
            </a:extLst>
          </p:cNvPr>
          <p:cNvSpPr/>
          <p:nvPr/>
        </p:nvSpPr>
        <p:spPr>
          <a:xfrm>
            <a:off x="4283075" y="6213475"/>
            <a:ext cx="958850" cy="48736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任务</a:t>
            </a:r>
          </a:p>
        </p:txBody>
      </p:sp>
      <p:sp>
        <p:nvSpPr>
          <p:cNvPr id="53" name="矩形: 圆角 52">
            <a:extLst>
              <a:ext uri="{FF2B5EF4-FFF2-40B4-BE49-F238E27FC236}">
                <a16:creationId xmlns:a16="http://schemas.microsoft.com/office/drawing/2014/main" id="{15D7C173-4697-84E6-6CD7-C4DC3621A83A}"/>
              </a:ext>
            </a:extLst>
          </p:cNvPr>
          <p:cNvSpPr/>
          <p:nvPr/>
        </p:nvSpPr>
        <p:spPr>
          <a:xfrm>
            <a:off x="5518150" y="6213475"/>
            <a:ext cx="958850" cy="48736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交互</a:t>
            </a:r>
          </a:p>
        </p:txBody>
      </p:sp>
      <p:sp>
        <p:nvSpPr>
          <p:cNvPr id="57" name="矩形: 圆角 56">
            <a:extLst>
              <a:ext uri="{FF2B5EF4-FFF2-40B4-BE49-F238E27FC236}">
                <a16:creationId xmlns:a16="http://schemas.microsoft.com/office/drawing/2014/main" id="{EA93AA4B-F8E8-E7C0-353C-9C65D3AFD1A1}"/>
              </a:ext>
            </a:extLst>
          </p:cNvPr>
          <p:cNvSpPr/>
          <p:nvPr/>
        </p:nvSpPr>
        <p:spPr>
          <a:xfrm>
            <a:off x="3068638" y="6213475"/>
            <a:ext cx="957262" cy="48736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目标</a:t>
            </a:r>
          </a:p>
        </p:txBody>
      </p:sp>
      <p:sp>
        <p:nvSpPr>
          <p:cNvPr id="29" name="矩形 28">
            <a:extLst>
              <a:ext uri="{FF2B5EF4-FFF2-40B4-BE49-F238E27FC236}">
                <a16:creationId xmlns:a16="http://schemas.microsoft.com/office/drawing/2014/main" id="{A525C867-0985-0816-9EC3-5C4B013C0F11}"/>
              </a:ext>
            </a:extLst>
          </p:cNvPr>
          <p:cNvSpPr/>
          <p:nvPr/>
        </p:nvSpPr>
        <p:spPr>
          <a:xfrm>
            <a:off x="539750" y="3502025"/>
            <a:ext cx="2257425" cy="6619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商业模式画布</a:t>
            </a:r>
          </a:p>
        </p:txBody>
      </p:sp>
      <p:sp>
        <p:nvSpPr>
          <p:cNvPr id="35" name="箭头: 直角上 34">
            <a:extLst>
              <a:ext uri="{FF2B5EF4-FFF2-40B4-BE49-F238E27FC236}">
                <a16:creationId xmlns:a16="http://schemas.microsoft.com/office/drawing/2014/main" id="{B42439CA-E03A-11F9-4D6D-E3B8F02047ED}"/>
              </a:ext>
            </a:extLst>
          </p:cNvPr>
          <p:cNvSpPr/>
          <p:nvPr/>
        </p:nvSpPr>
        <p:spPr>
          <a:xfrm rot="5400000">
            <a:off x="2330450" y="4664075"/>
            <a:ext cx="1577975" cy="339725"/>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矩形: 圆角 41">
            <a:extLst>
              <a:ext uri="{FF2B5EF4-FFF2-40B4-BE49-F238E27FC236}">
                <a16:creationId xmlns:a16="http://schemas.microsoft.com/office/drawing/2014/main" id="{53E7B8BD-6DC2-A938-7519-94857F8A4838}"/>
              </a:ext>
            </a:extLst>
          </p:cNvPr>
          <p:cNvSpPr/>
          <p:nvPr/>
        </p:nvSpPr>
        <p:spPr>
          <a:xfrm>
            <a:off x="2546350" y="3810000"/>
            <a:ext cx="958850" cy="48736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rPr>
              <a:t>问题</a:t>
            </a:r>
          </a:p>
        </p:txBody>
      </p:sp>
      <p:pic>
        <p:nvPicPr>
          <p:cNvPr id="22560" name="图片 32">
            <a:extLst>
              <a:ext uri="{FF2B5EF4-FFF2-40B4-BE49-F238E27FC236}">
                <a16:creationId xmlns:a16="http://schemas.microsoft.com/office/drawing/2014/main" id="{0D9690A4-9C9C-4EB0-EFF8-768A1CC49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4373563"/>
            <a:ext cx="3009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F0281B83-1D33-8E5A-E4AC-E580E2C746F8}"/>
              </a:ext>
            </a:extLst>
          </p:cNvPr>
          <p:cNvSpPr>
            <a:spLocks noGrp="1" noChangeArrowheads="1"/>
          </p:cNvSpPr>
          <p:nvPr>
            <p:ph type="title"/>
          </p:nvPr>
        </p:nvSpPr>
        <p:spPr>
          <a:xfrm>
            <a:off x="304800" y="277813"/>
            <a:ext cx="8763000" cy="1139825"/>
          </a:xfrm>
        </p:spPr>
        <p:txBody>
          <a:bodyPr/>
          <a:lstStyle/>
          <a:p>
            <a:r>
              <a:rPr lang="zh-CN" altLang="en-US"/>
              <a:t>商业模式部分与需求工程部分的异同</a:t>
            </a:r>
          </a:p>
        </p:txBody>
      </p:sp>
      <p:sp>
        <p:nvSpPr>
          <p:cNvPr id="24579" name="内容占位符 2">
            <a:extLst>
              <a:ext uri="{FF2B5EF4-FFF2-40B4-BE49-F238E27FC236}">
                <a16:creationId xmlns:a16="http://schemas.microsoft.com/office/drawing/2014/main" id="{125E6F66-2106-7966-3DAD-DAAF870EE99A}"/>
              </a:ext>
            </a:extLst>
          </p:cNvPr>
          <p:cNvSpPr>
            <a:spLocks noGrp="1" noChangeArrowheads="1"/>
          </p:cNvSpPr>
          <p:nvPr>
            <p:ph idx="1"/>
          </p:nvPr>
        </p:nvSpPr>
        <p:spPr>
          <a:xfrm>
            <a:off x="533400" y="1184275"/>
            <a:ext cx="8229600" cy="4530725"/>
          </a:xfrm>
        </p:spPr>
        <p:txBody>
          <a:bodyPr/>
          <a:lstStyle/>
          <a:p>
            <a:r>
              <a:rPr lang="zh-CN" altLang="en-US"/>
              <a:t>商业模式部分连接需求工程部分的内容</a:t>
            </a:r>
            <a:endParaRPr lang="en-US" altLang="zh-CN"/>
          </a:p>
          <a:p>
            <a:pPr lvl="1"/>
            <a:r>
              <a:rPr lang="zh-CN" altLang="en-US"/>
              <a:t>整套商业模式画布充当需求工程中从问题域抽取问题的方法与工具</a:t>
            </a:r>
            <a:endParaRPr lang="en-US" altLang="zh-CN"/>
          </a:p>
          <a:p>
            <a:pPr lvl="1"/>
            <a:r>
              <a:rPr lang="zh-CN" altLang="en-US"/>
              <a:t>商业模式设计与评估可视作</a:t>
            </a:r>
            <a:r>
              <a:rPr lang="en-US" altLang="zh-CN"/>
              <a:t>IT</a:t>
            </a:r>
            <a:r>
              <a:rPr lang="zh-CN" altLang="en-US"/>
              <a:t>企业自驱动创新的产品构思（以“人”为主，直面客户）</a:t>
            </a:r>
            <a:endParaRPr lang="en-US" altLang="zh-CN"/>
          </a:p>
          <a:p>
            <a:endParaRPr lang="en-US" altLang="zh-CN" sz="200"/>
          </a:p>
          <a:p>
            <a:r>
              <a:rPr lang="zh-CN" altLang="en-US"/>
              <a:t>需求工程部分独有的内容</a:t>
            </a:r>
            <a:endParaRPr lang="en-US" altLang="zh-CN"/>
          </a:p>
          <a:p>
            <a:pPr lvl="1"/>
            <a:r>
              <a:rPr lang="zh-CN" altLang="en-US"/>
              <a:t>问题</a:t>
            </a:r>
            <a:r>
              <a:rPr lang="en-US" altLang="zh-CN"/>
              <a:t> – </a:t>
            </a:r>
            <a:r>
              <a:rPr lang="zh-CN" altLang="en-US"/>
              <a:t>目标 </a:t>
            </a:r>
            <a:r>
              <a:rPr lang="en-US" altLang="zh-CN"/>
              <a:t>– </a:t>
            </a:r>
            <a:r>
              <a:rPr lang="zh-CN" altLang="en-US"/>
              <a:t>任务 </a:t>
            </a:r>
            <a:r>
              <a:rPr lang="en-US" altLang="zh-CN"/>
              <a:t>– </a:t>
            </a:r>
            <a:r>
              <a:rPr lang="zh-CN" altLang="en-US"/>
              <a:t>交互的（基于各种模型的）逐层转化</a:t>
            </a:r>
            <a:endParaRPr lang="en-US" altLang="zh-CN"/>
          </a:p>
          <a:p>
            <a:pPr lvl="1"/>
            <a:r>
              <a:rPr lang="zh-CN" altLang="en-US"/>
              <a:t>以目标客户的需要（以“业务”为主）为驱动的需求工程与分析</a:t>
            </a:r>
            <a:endParaRPr lang="en-US" altLang="zh-CN"/>
          </a:p>
          <a:p>
            <a:pPr lvl="2"/>
            <a:r>
              <a:rPr lang="zh-CN" altLang="en-US"/>
              <a:t>“人”与“业务”的区别：</a:t>
            </a:r>
            <a:r>
              <a:rPr lang="zh-CN" altLang="en-US" b="1"/>
              <a:t>业务主体是否已存在？是利用画布重新设计（直面客户）还是深入理解和优化相关业务（甲乙两方）？</a:t>
            </a:r>
          </a:p>
        </p:txBody>
      </p:sp>
      <p:sp>
        <p:nvSpPr>
          <p:cNvPr id="24580" name="灯片编号占位符 3">
            <a:extLst>
              <a:ext uri="{FF2B5EF4-FFF2-40B4-BE49-F238E27FC236}">
                <a16:creationId xmlns:a16="http://schemas.microsoft.com/office/drawing/2014/main" id="{DBFDFE19-BE89-BEFC-C72B-D2989CBFB6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510AD9-EC21-45DF-9EBD-7147447C9697}" type="slidenum">
              <a:rPr lang="en-US" altLang="zh-CN" smtClean="0">
                <a:latin typeface="Garamond" panose="02020404030301010803" pitchFamily="18" charset="0"/>
              </a:rPr>
              <a:pPr/>
              <a:t>33</a:t>
            </a:fld>
            <a:endParaRPr lang="en-US" altLang="zh-CN">
              <a:latin typeface="Garamond" panose="02020404030301010803"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6F7E2EF-0414-5CFA-34F7-8A4EB4092E34}"/>
              </a:ext>
            </a:extLst>
          </p:cNvPr>
          <p:cNvSpPr>
            <a:spLocks noGrp="1" noChangeArrowheads="1"/>
          </p:cNvSpPr>
          <p:nvPr>
            <p:ph type="title"/>
          </p:nvPr>
        </p:nvSpPr>
        <p:spPr/>
        <p:txBody>
          <a:bodyPr/>
          <a:lstStyle/>
          <a:p>
            <a:pPr eaLnBrk="1" hangingPunct="1"/>
            <a:r>
              <a:rPr lang="zh-CN" altLang="en-US"/>
              <a:t>主要内容</a:t>
            </a:r>
          </a:p>
        </p:txBody>
      </p:sp>
      <p:sp>
        <p:nvSpPr>
          <p:cNvPr id="26627" name="Rectangle 3">
            <a:extLst>
              <a:ext uri="{FF2B5EF4-FFF2-40B4-BE49-F238E27FC236}">
                <a16:creationId xmlns:a16="http://schemas.microsoft.com/office/drawing/2014/main" id="{ACB76ED7-1D81-16ED-3E7E-D694677E015E}"/>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需求的定义</a:t>
            </a:r>
          </a:p>
          <a:p>
            <a:pPr marL="571500" indent="-571500" eaLnBrk="1" hangingPunct="1">
              <a:buFont typeface="Wingdings" panose="05000000000000000000" pitchFamily="2" charset="2"/>
              <a:buAutoNum type="arabicPeriod"/>
            </a:pPr>
            <a:r>
              <a:rPr lang="zh-CN" altLang="en-US"/>
              <a:t>基本概念的区分</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需求的层次性</a:t>
            </a:r>
            <a:endParaRPr lang="en-US" altLang="zh-CN">
              <a:solidFill>
                <a:srgbClr val="FF0000"/>
              </a:solidFill>
            </a:endParaRPr>
          </a:p>
          <a:p>
            <a:pPr marL="571500" indent="-571500" eaLnBrk="1" hangingPunct="1">
              <a:buFont typeface="Wingdings" panose="05000000000000000000" pitchFamily="2" charset="2"/>
              <a:buAutoNum type="arabicPeriod"/>
            </a:pPr>
            <a:r>
              <a:rPr lang="zh-CN" altLang="en-US"/>
              <a:t>需求的常见类型</a:t>
            </a:r>
          </a:p>
          <a:p>
            <a:pPr marL="571500" indent="-571500" eaLnBrk="1" hangingPunct="1">
              <a:buFont typeface="Wingdings" panose="05000000000000000000" pitchFamily="2" charset="2"/>
              <a:buAutoNum type="arabicPeriod"/>
            </a:pPr>
            <a:r>
              <a:rPr lang="zh-CN" altLang="en-US"/>
              <a:t>优秀需求的特性</a:t>
            </a:r>
          </a:p>
        </p:txBody>
      </p:sp>
      <p:sp>
        <p:nvSpPr>
          <p:cNvPr id="26628" name="灯片编号占位符 1">
            <a:extLst>
              <a:ext uri="{FF2B5EF4-FFF2-40B4-BE49-F238E27FC236}">
                <a16:creationId xmlns:a16="http://schemas.microsoft.com/office/drawing/2014/main" id="{AD5891F3-5833-5979-9848-ED471F7161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89FC49-46F9-49C9-9695-0FFB22880419}" type="slidenum">
              <a:rPr lang="en-US" altLang="zh-CN" smtClean="0">
                <a:latin typeface="Garamond" panose="02020404030301010803" pitchFamily="18" charset="0"/>
              </a:rPr>
              <a:pPr/>
              <a:t>34</a:t>
            </a:fld>
            <a:endParaRPr lang="en-US" altLang="zh-CN">
              <a:latin typeface="Garamond" panose="02020404030301010803"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C5D878FC-8CE1-6015-4A3C-00933DEFEAD0}"/>
              </a:ext>
            </a:extLst>
          </p:cNvPr>
          <p:cNvSpPr>
            <a:spLocks noGrp="1" noChangeArrowheads="1"/>
          </p:cNvSpPr>
          <p:nvPr>
            <p:ph type="title"/>
          </p:nvPr>
        </p:nvSpPr>
        <p:spPr/>
        <p:txBody>
          <a:bodyPr/>
          <a:lstStyle/>
          <a:p>
            <a:r>
              <a:rPr lang="zh-CN" altLang="en-US"/>
              <a:t>需求的层次性</a:t>
            </a:r>
          </a:p>
        </p:txBody>
      </p:sp>
      <p:sp>
        <p:nvSpPr>
          <p:cNvPr id="27651" name="内容占位符 2">
            <a:extLst>
              <a:ext uri="{FF2B5EF4-FFF2-40B4-BE49-F238E27FC236}">
                <a16:creationId xmlns:a16="http://schemas.microsoft.com/office/drawing/2014/main" id="{7EA6135A-51E0-6D9F-5EE1-F6AC20F1D826}"/>
              </a:ext>
            </a:extLst>
          </p:cNvPr>
          <p:cNvSpPr>
            <a:spLocks noGrp="1" noChangeArrowheads="1"/>
          </p:cNvSpPr>
          <p:nvPr>
            <p:ph idx="1"/>
          </p:nvPr>
        </p:nvSpPr>
        <p:spPr>
          <a:xfrm>
            <a:off x="152400" y="4419600"/>
            <a:ext cx="7281863" cy="1828800"/>
          </a:xfrm>
        </p:spPr>
        <p:txBody>
          <a:bodyPr/>
          <a:lstStyle/>
          <a:p>
            <a:pPr eaLnBrk="1" hangingPunct="1"/>
            <a:r>
              <a:rPr lang="zh-CN" altLang="en-US" sz="2000" b="1"/>
              <a:t>制品：</a:t>
            </a:r>
            <a:r>
              <a:rPr lang="zh-CN" altLang="en-US" sz="2000"/>
              <a:t>问题</a:t>
            </a:r>
            <a:r>
              <a:rPr lang="en-US" altLang="zh-CN" sz="2000">
                <a:sym typeface="Wingdings" panose="05000000000000000000" pitchFamily="2" charset="2"/>
              </a:rPr>
              <a:t></a:t>
            </a:r>
            <a:r>
              <a:rPr lang="zh-CN" altLang="en-US" sz="2000">
                <a:sym typeface="Wingdings" panose="05000000000000000000" pitchFamily="2" charset="2"/>
              </a:rPr>
              <a:t>目标</a:t>
            </a:r>
            <a:r>
              <a:rPr lang="en-US" altLang="zh-CN" sz="2000">
                <a:sym typeface="Wingdings" panose="05000000000000000000" pitchFamily="2" charset="2"/>
              </a:rPr>
              <a:t></a:t>
            </a:r>
            <a:r>
              <a:rPr lang="zh-CN" altLang="en-US" sz="2000">
                <a:sym typeface="Wingdings" panose="05000000000000000000" pitchFamily="2" charset="2"/>
              </a:rPr>
              <a:t>用户需求</a:t>
            </a:r>
            <a:r>
              <a:rPr lang="en-US" altLang="zh-CN" sz="2000">
                <a:sym typeface="Wingdings" panose="05000000000000000000" pitchFamily="2" charset="2"/>
              </a:rPr>
              <a:t></a:t>
            </a:r>
            <a:r>
              <a:rPr lang="zh-CN" altLang="en-US" sz="2000">
                <a:sym typeface="Wingdings" panose="05000000000000000000" pitchFamily="2" charset="2"/>
              </a:rPr>
              <a:t>系统级需求</a:t>
            </a:r>
            <a:endParaRPr lang="en-US" altLang="zh-CN" sz="2000">
              <a:sym typeface="Wingdings" panose="05000000000000000000" pitchFamily="2" charset="2"/>
            </a:endParaRPr>
          </a:p>
          <a:p>
            <a:pPr eaLnBrk="1" hangingPunct="1"/>
            <a:r>
              <a:rPr lang="zh-CN" altLang="en-US" sz="2000" b="1">
                <a:sym typeface="Wingdings" panose="05000000000000000000" pitchFamily="2" charset="2"/>
              </a:rPr>
              <a:t>支撑：</a:t>
            </a:r>
            <a:r>
              <a:rPr lang="zh-CN" altLang="en-US" sz="2000">
                <a:sym typeface="Wingdings" panose="05000000000000000000" pitchFamily="2" charset="2"/>
              </a:rPr>
              <a:t>画布</a:t>
            </a:r>
            <a:r>
              <a:rPr lang="en-US" altLang="zh-CN" sz="2000">
                <a:sym typeface="Wingdings" panose="05000000000000000000" pitchFamily="2" charset="2"/>
              </a:rPr>
              <a:t></a:t>
            </a:r>
            <a:r>
              <a:rPr lang="zh-CN" altLang="en-US" sz="2000">
                <a:sym typeface="Wingdings" panose="05000000000000000000" pitchFamily="2" charset="2"/>
              </a:rPr>
              <a:t>系统特性</a:t>
            </a:r>
            <a:r>
              <a:rPr lang="en-US" altLang="zh-CN" sz="2000">
                <a:sym typeface="Wingdings" panose="05000000000000000000" pitchFamily="2" charset="2"/>
              </a:rPr>
              <a:t></a:t>
            </a:r>
            <a:r>
              <a:rPr lang="zh-CN" altLang="en-US" sz="2000">
                <a:sym typeface="Wingdings" panose="05000000000000000000" pitchFamily="2" charset="2"/>
              </a:rPr>
              <a:t>问题域知识（</a:t>
            </a:r>
            <a:r>
              <a:rPr lang="en-US" altLang="zh-CN" sz="2000">
                <a:sym typeface="Wingdings" panose="05000000000000000000" pitchFamily="2" charset="2"/>
              </a:rPr>
              <a:t>&amp;</a:t>
            </a:r>
            <a:r>
              <a:rPr lang="zh-CN" altLang="en-US" sz="2000">
                <a:sym typeface="Wingdings" panose="05000000000000000000" pitchFamily="2" charset="2"/>
              </a:rPr>
              <a:t>目标）</a:t>
            </a:r>
            <a:r>
              <a:rPr lang="en-US" altLang="zh-CN" sz="2000">
                <a:sym typeface="Wingdings" panose="05000000000000000000" pitchFamily="2" charset="2"/>
              </a:rPr>
              <a:t></a:t>
            </a:r>
            <a:r>
              <a:rPr lang="zh-CN" altLang="en-US" sz="2000">
                <a:sym typeface="Wingdings" panose="05000000000000000000" pitchFamily="2" charset="2"/>
              </a:rPr>
              <a:t>分析模型</a:t>
            </a:r>
            <a:endParaRPr lang="en-US" altLang="zh-CN" sz="2000">
              <a:sym typeface="Wingdings" panose="05000000000000000000" pitchFamily="2" charset="2"/>
            </a:endParaRPr>
          </a:p>
          <a:p>
            <a:r>
              <a:rPr lang="zh-CN" altLang="en-US" sz="2000"/>
              <a:t>目标是商业目标</a:t>
            </a:r>
            <a:endParaRPr lang="en-US" altLang="zh-CN" sz="2000"/>
          </a:p>
          <a:p>
            <a:r>
              <a:rPr lang="zh-CN" altLang="en-US" sz="2000"/>
              <a:t>任务是用户任务</a:t>
            </a:r>
            <a:endParaRPr lang="en-US" altLang="zh-CN" sz="2000"/>
          </a:p>
          <a:p>
            <a:r>
              <a:rPr lang="zh-CN" altLang="en-US" sz="2000"/>
              <a:t>系统行为是用户与系统的交互</a:t>
            </a:r>
            <a:endParaRPr lang="en-US" altLang="zh-CN" sz="2000"/>
          </a:p>
        </p:txBody>
      </p:sp>
      <p:sp>
        <p:nvSpPr>
          <p:cNvPr id="27652" name="Rectangle 2">
            <a:extLst>
              <a:ext uri="{FF2B5EF4-FFF2-40B4-BE49-F238E27FC236}">
                <a16:creationId xmlns:a16="http://schemas.microsoft.com/office/drawing/2014/main" id="{43FF7B75-BC0E-33BD-013D-6C8F4EF4F6B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7653" name="对象 4">
            <a:extLst>
              <a:ext uri="{FF2B5EF4-FFF2-40B4-BE49-F238E27FC236}">
                <a16:creationId xmlns:a16="http://schemas.microsoft.com/office/drawing/2014/main" id="{581B66A9-922A-FCC8-9CEC-CFCC5DAA609D}"/>
              </a:ext>
            </a:extLst>
          </p:cNvPr>
          <p:cNvGraphicFramePr>
            <a:graphicFrameLocks noChangeAspect="1"/>
          </p:cNvGraphicFramePr>
          <p:nvPr/>
        </p:nvGraphicFramePr>
        <p:xfrm>
          <a:off x="684213" y="1143000"/>
          <a:ext cx="7334250" cy="3429000"/>
        </p:xfrm>
        <a:graphic>
          <a:graphicData uri="http://schemas.openxmlformats.org/presentationml/2006/ole">
            <mc:AlternateContent xmlns:mc="http://schemas.openxmlformats.org/markup-compatibility/2006">
              <mc:Choice xmlns:v="urn:schemas-microsoft-com:vml" Requires="v">
                <p:oleObj name="Visio" r:id="rId3" imgW="3664177" imgH="1711649" progId="Visio.Drawing.11">
                  <p:embed/>
                </p:oleObj>
              </mc:Choice>
              <mc:Fallback>
                <p:oleObj name="Visio" r:id="rId3" imgW="3664177" imgH="1711649" progId="Visio.Drawing.11">
                  <p:embed/>
                  <p:pic>
                    <p:nvPicPr>
                      <p:cNvPr id="27653" name="对象 4">
                        <a:extLst>
                          <a:ext uri="{FF2B5EF4-FFF2-40B4-BE49-F238E27FC236}">
                            <a16:creationId xmlns:a16="http://schemas.microsoft.com/office/drawing/2014/main" id="{581B66A9-922A-FCC8-9CEC-CFCC5DAA6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43000"/>
                        <a:ext cx="73342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右大括号 5">
            <a:extLst>
              <a:ext uri="{FF2B5EF4-FFF2-40B4-BE49-F238E27FC236}">
                <a16:creationId xmlns:a16="http://schemas.microsoft.com/office/drawing/2014/main" id="{7981ADA9-D01B-A55A-1F47-947D46A8C253}"/>
              </a:ext>
            </a:extLst>
          </p:cNvPr>
          <p:cNvSpPr/>
          <p:nvPr/>
        </p:nvSpPr>
        <p:spPr>
          <a:xfrm>
            <a:off x="7162800" y="4532313"/>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7655" name="TextBox 4">
            <a:extLst>
              <a:ext uri="{FF2B5EF4-FFF2-40B4-BE49-F238E27FC236}">
                <a16:creationId xmlns:a16="http://schemas.microsoft.com/office/drawing/2014/main" id="{D5CDCC21-500B-9842-6B79-6E62F28B6BA8}"/>
              </a:ext>
            </a:extLst>
          </p:cNvPr>
          <p:cNvSpPr txBox="1">
            <a:spLocks noChangeArrowheads="1"/>
          </p:cNvSpPr>
          <p:nvPr/>
        </p:nvSpPr>
        <p:spPr bwMode="auto">
          <a:xfrm>
            <a:off x="7239000" y="454501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ea typeface="华文新魏" panose="02010800040101010101" pitchFamily="2" charset="-122"/>
              </a:rPr>
              <a:t>软件解决方案</a:t>
            </a:r>
          </a:p>
        </p:txBody>
      </p:sp>
      <p:sp>
        <p:nvSpPr>
          <p:cNvPr id="27656" name="灯片编号占位符 1">
            <a:extLst>
              <a:ext uri="{FF2B5EF4-FFF2-40B4-BE49-F238E27FC236}">
                <a16:creationId xmlns:a16="http://schemas.microsoft.com/office/drawing/2014/main" id="{4B0E5D5A-1FDB-3F08-09E5-584AFB049C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D12059-EBE1-4B48-B7CE-3D275E409FA0}" type="slidenum">
              <a:rPr lang="en-US" altLang="zh-CN" smtClean="0">
                <a:latin typeface="Garamond" panose="02020404030301010803" pitchFamily="18" charset="0"/>
              </a:rPr>
              <a:pPr/>
              <a:t>35</a:t>
            </a:fld>
            <a:endParaRPr lang="en-US" altLang="zh-CN">
              <a:latin typeface="Garamond" panose="02020404030301010803"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E572CAD-0352-4421-9C03-83947AFECD64}"/>
              </a:ext>
            </a:extLst>
          </p:cNvPr>
          <p:cNvSpPr>
            <a:spLocks noGrp="1" noChangeArrowheads="1"/>
          </p:cNvSpPr>
          <p:nvPr>
            <p:ph type="title"/>
          </p:nvPr>
        </p:nvSpPr>
        <p:spPr>
          <a:xfrm>
            <a:off x="441325" y="60325"/>
            <a:ext cx="8229600" cy="1139825"/>
          </a:xfrm>
        </p:spPr>
        <p:txBody>
          <a:bodyPr/>
          <a:lstStyle/>
          <a:p>
            <a:r>
              <a:rPr lang="zh-CN" altLang="en-US"/>
              <a:t>概念说明举例：某小型连锁商店的支撑软件系统</a:t>
            </a:r>
          </a:p>
        </p:txBody>
      </p:sp>
      <p:sp>
        <p:nvSpPr>
          <p:cNvPr id="29699" name="内容占位符 2">
            <a:extLst>
              <a:ext uri="{FF2B5EF4-FFF2-40B4-BE49-F238E27FC236}">
                <a16:creationId xmlns:a16="http://schemas.microsoft.com/office/drawing/2014/main" id="{8321C19A-4EA2-648D-E6F4-340BA7B78F40}"/>
              </a:ext>
            </a:extLst>
          </p:cNvPr>
          <p:cNvSpPr>
            <a:spLocks noGrp="1" noChangeArrowheads="1"/>
          </p:cNvSpPr>
          <p:nvPr>
            <p:ph idx="1"/>
          </p:nvPr>
        </p:nvSpPr>
        <p:spPr>
          <a:xfrm>
            <a:off x="457200" y="1371600"/>
            <a:ext cx="8229600" cy="4530725"/>
          </a:xfrm>
        </p:spPr>
        <p:txBody>
          <a:bodyPr/>
          <a:lstStyle/>
          <a:p>
            <a:r>
              <a:rPr lang="zh-CN" altLang="zh-CN" sz="2800"/>
              <a:t>“×××连锁商店是一家刚刚发展起来的小型连锁商店，其前身是一家独立的小百货门面店。原商店只有销售的收银部分使用软件处理，其他业务都是手工作业，这已经不能适应它的业务发展要求。首先是随着商店规模的扩大，顾客量大幅增长，手工作业销售迟缓，顾客购物排队现象严重，导致流失客源。其次是商店的商品品种增多，无法准确掌握库存，商品积压、缺货和报废的现象上升明显。再次是商店面临的竞争比以前更大，希望在降低成本，吸引顾客，增强竞争力的同时，保持盈利水平。”</a:t>
            </a:r>
            <a:endParaRPr lang="zh-CN" altLang="en-US" sz="2800"/>
          </a:p>
        </p:txBody>
      </p:sp>
      <p:sp>
        <p:nvSpPr>
          <p:cNvPr id="29700" name="灯片编号占位符 1">
            <a:extLst>
              <a:ext uri="{FF2B5EF4-FFF2-40B4-BE49-F238E27FC236}">
                <a16:creationId xmlns:a16="http://schemas.microsoft.com/office/drawing/2014/main" id="{3484D63A-DCCE-61D8-E9D5-37FEE0FAD4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054A13-02E6-4A67-9016-4C729B736647}" type="slidenum">
              <a:rPr lang="en-US" altLang="zh-CN" smtClean="0">
                <a:latin typeface="Garamond" panose="02020404030301010803" pitchFamily="18" charset="0"/>
              </a:rPr>
              <a:pPr/>
              <a:t>36</a:t>
            </a:fld>
            <a:endParaRPr lang="en-US" altLang="zh-CN">
              <a:latin typeface="Garamond" panose="02020404030301010803"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379DC2C-414F-AA50-7516-8EEAD1DD30CB}"/>
              </a:ext>
            </a:extLst>
          </p:cNvPr>
          <p:cNvSpPr>
            <a:spLocks noGrp="1" noChangeArrowheads="1"/>
          </p:cNvSpPr>
          <p:nvPr>
            <p:ph type="title"/>
          </p:nvPr>
        </p:nvSpPr>
        <p:spPr/>
        <p:txBody>
          <a:bodyPr/>
          <a:lstStyle/>
          <a:p>
            <a:pPr eaLnBrk="1" hangingPunct="1"/>
            <a:r>
              <a:rPr lang="zh-CN" altLang="en-US" sz="3800"/>
              <a:t>业务需求（</a:t>
            </a:r>
            <a:r>
              <a:rPr lang="en-US" altLang="zh-CN" sz="3800"/>
              <a:t>Business Requirement</a:t>
            </a:r>
            <a:r>
              <a:rPr lang="zh-CN" altLang="en-US" sz="3800"/>
              <a:t>，</a:t>
            </a:r>
            <a:r>
              <a:rPr lang="en-US" altLang="zh-CN" sz="3800"/>
              <a:t>BR</a:t>
            </a:r>
            <a:r>
              <a:rPr lang="zh-CN" altLang="en-US" sz="3800"/>
              <a:t>）</a:t>
            </a:r>
          </a:p>
        </p:txBody>
      </p:sp>
      <p:sp>
        <p:nvSpPr>
          <p:cNvPr id="30723" name="Rectangle 3">
            <a:extLst>
              <a:ext uri="{FF2B5EF4-FFF2-40B4-BE49-F238E27FC236}">
                <a16:creationId xmlns:a16="http://schemas.microsoft.com/office/drawing/2014/main" id="{E59ACDDD-C40E-47DB-C14F-64B8AD07CEDC}"/>
              </a:ext>
            </a:extLst>
          </p:cNvPr>
          <p:cNvSpPr>
            <a:spLocks noGrp="1" noChangeArrowheads="1"/>
          </p:cNvSpPr>
          <p:nvPr>
            <p:ph type="body" idx="1"/>
          </p:nvPr>
        </p:nvSpPr>
        <p:spPr>
          <a:xfrm>
            <a:off x="304800" y="1143000"/>
            <a:ext cx="8534400" cy="4530725"/>
          </a:xfrm>
        </p:spPr>
        <p:txBody>
          <a:bodyPr/>
          <a:lstStyle/>
          <a:p>
            <a:pPr eaLnBrk="1" hangingPunct="1">
              <a:lnSpc>
                <a:spcPct val="90000"/>
              </a:lnSpc>
            </a:pPr>
            <a:r>
              <a:rPr lang="zh-CN" altLang="en-US"/>
              <a:t>系统建立的战略出发点，表现为高层次的目标（</a:t>
            </a:r>
            <a:r>
              <a:rPr lang="en-US" altLang="zh-CN"/>
              <a:t>Objective</a:t>
            </a:r>
            <a:r>
              <a:rPr lang="zh-CN" altLang="en-US"/>
              <a:t>），描述了组织为什么要开发系统 </a:t>
            </a:r>
          </a:p>
          <a:p>
            <a:pPr eaLnBrk="1" hangingPunct="1">
              <a:lnSpc>
                <a:spcPct val="90000"/>
              </a:lnSpc>
            </a:pPr>
            <a:endParaRPr lang="en-US" altLang="zh-CN" sz="1600"/>
          </a:p>
          <a:p>
            <a:pPr eaLnBrk="1" hangingPunct="1">
              <a:lnSpc>
                <a:spcPct val="90000"/>
              </a:lnSpc>
            </a:pPr>
            <a:r>
              <a:rPr lang="zh-CN" altLang="en-US"/>
              <a:t>为了满足用户的业务需求，需求工程师需要描述系统高层次的解决方案（逐一细化），定义系统应该具备的特性（</a:t>
            </a:r>
            <a:r>
              <a:rPr lang="en-US" altLang="zh-CN"/>
              <a:t>System Feature</a:t>
            </a:r>
            <a:r>
              <a:rPr lang="zh-CN" altLang="en-US"/>
              <a:t>，</a:t>
            </a:r>
            <a:r>
              <a:rPr lang="en-US" altLang="zh-CN"/>
              <a:t>SF</a:t>
            </a:r>
            <a:r>
              <a:rPr lang="zh-CN" altLang="en-US"/>
              <a:t>）</a:t>
            </a:r>
          </a:p>
          <a:p>
            <a:pPr lvl="1" eaLnBrk="1" hangingPunct="1">
              <a:lnSpc>
                <a:spcPct val="90000"/>
              </a:lnSpc>
            </a:pPr>
            <a:r>
              <a:rPr lang="zh-CN" altLang="en-US"/>
              <a:t>参与各方必须要对高层次的解决方案达成一致，以建立一个共同的前景（</a:t>
            </a:r>
            <a:r>
              <a:rPr lang="en-US" altLang="zh-CN"/>
              <a:t>Vision</a:t>
            </a:r>
            <a:r>
              <a:rPr lang="zh-CN" altLang="en-US"/>
              <a:t>） </a:t>
            </a:r>
          </a:p>
          <a:p>
            <a:pPr lvl="1" eaLnBrk="1" hangingPunct="1">
              <a:lnSpc>
                <a:spcPct val="90000"/>
              </a:lnSpc>
            </a:pPr>
            <a:r>
              <a:rPr lang="zh-CN" altLang="en-US"/>
              <a:t>特性说明了系统为用户提供的各项功能，它限定了系统的范围（</a:t>
            </a:r>
            <a:r>
              <a:rPr lang="en-US" altLang="zh-CN"/>
              <a:t>Scope</a:t>
            </a:r>
            <a:r>
              <a:rPr lang="zh-CN" altLang="en-US"/>
              <a:t>）  </a:t>
            </a:r>
            <a:endParaRPr lang="en-US" altLang="zh-CN"/>
          </a:p>
          <a:p>
            <a:pPr lvl="1" eaLnBrk="1" hangingPunct="1">
              <a:lnSpc>
                <a:spcPct val="90000"/>
              </a:lnSpc>
            </a:pPr>
            <a:r>
              <a:rPr lang="zh-CN" altLang="en-US" b="1"/>
              <a:t>项目的前景和范围明确了软件（某版本）的开发范畴</a:t>
            </a:r>
            <a:endParaRPr lang="en-US" altLang="zh-CN" b="1"/>
          </a:p>
          <a:p>
            <a:pPr lvl="1" eaLnBrk="1" hangingPunct="1">
              <a:lnSpc>
                <a:spcPct val="90000"/>
              </a:lnSpc>
            </a:pPr>
            <a:r>
              <a:rPr lang="en-US" altLang="zh-CN" i="1"/>
              <a:t>BR</a:t>
            </a:r>
            <a:r>
              <a:rPr lang="zh-CN" altLang="en-US" i="1"/>
              <a:t>向</a:t>
            </a:r>
            <a:r>
              <a:rPr lang="en-US" altLang="zh-CN" i="1"/>
              <a:t>SF</a:t>
            </a:r>
            <a:r>
              <a:rPr lang="zh-CN" altLang="en-US" i="1"/>
              <a:t>的转化过程可以利用商业模式画布（问题域知识）</a:t>
            </a:r>
          </a:p>
        </p:txBody>
      </p:sp>
      <p:sp>
        <p:nvSpPr>
          <p:cNvPr id="30724" name="灯片编号占位符 1">
            <a:extLst>
              <a:ext uri="{FF2B5EF4-FFF2-40B4-BE49-F238E27FC236}">
                <a16:creationId xmlns:a16="http://schemas.microsoft.com/office/drawing/2014/main" id="{66D6CAFF-40A7-C546-98F1-3408AAA3039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1B2583-E367-4EEB-8804-4F6F0D534E0D}" type="slidenum">
              <a:rPr lang="en-US" altLang="zh-CN" smtClean="0">
                <a:latin typeface="Garamond" panose="02020404030301010803" pitchFamily="18" charset="0"/>
              </a:rPr>
              <a:pPr/>
              <a:t>37</a:t>
            </a:fld>
            <a:endParaRPr lang="en-US" altLang="zh-CN">
              <a:latin typeface="Garamond" panose="02020404030301010803"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B06EEC9A-EEF6-C8C3-CA88-D63EF8CAFBDE}"/>
              </a:ext>
            </a:extLst>
          </p:cNvPr>
          <p:cNvSpPr>
            <a:spLocks noGrp="1" noChangeArrowheads="1"/>
          </p:cNvSpPr>
          <p:nvPr>
            <p:ph type="title"/>
          </p:nvPr>
        </p:nvSpPr>
        <p:spPr/>
        <p:txBody>
          <a:bodyPr/>
          <a:lstStyle/>
          <a:p>
            <a:r>
              <a:rPr lang="zh-CN" altLang="en-US"/>
              <a:t>业务需求示例：连锁商店销售系统</a:t>
            </a:r>
          </a:p>
        </p:txBody>
      </p:sp>
      <p:sp>
        <p:nvSpPr>
          <p:cNvPr id="31747" name="内容占位符 2">
            <a:extLst>
              <a:ext uri="{FF2B5EF4-FFF2-40B4-BE49-F238E27FC236}">
                <a16:creationId xmlns:a16="http://schemas.microsoft.com/office/drawing/2014/main" id="{6260469A-5D0C-969D-032F-0FED8906C84F}"/>
              </a:ext>
            </a:extLst>
          </p:cNvPr>
          <p:cNvSpPr>
            <a:spLocks noGrp="1" noChangeArrowheads="1"/>
          </p:cNvSpPr>
          <p:nvPr>
            <p:ph idx="1"/>
          </p:nvPr>
        </p:nvSpPr>
        <p:spPr>
          <a:xfrm>
            <a:off x="457200" y="1143000"/>
            <a:ext cx="8229600" cy="4987925"/>
          </a:xfrm>
        </p:spPr>
        <p:txBody>
          <a:bodyPr/>
          <a:lstStyle/>
          <a:p>
            <a:r>
              <a:rPr lang="en-US" altLang="zh-CN" sz="2000"/>
              <a:t>BR1</a:t>
            </a:r>
            <a:r>
              <a:rPr lang="zh-CN" altLang="zh-CN" sz="2000"/>
              <a:t>：在系统使用</a:t>
            </a:r>
            <a:r>
              <a:rPr lang="en-US" altLang="zh-CN" sz="2000"/>
              <a:t>6</a:t>
            </a:r>
            <a:r>
              <a:rPr lang="zh-CN" altLang="zh-CN" sz="2000"/>
              <a:t>个月后，商品积压、缺货和报废的现象要减少</a:t>
            </a:r>
            <a:r>
              <a:rPr lang="en-US" altLang="zh-CN" sz="2000"/>
              <a:t>50%</a:t>
            </a:r>
          </a:p>
          <a:p>
            <a:pPr lvl="1"/>
            <a:r>
              <a:rPr lang="zh-CN" altLang="en-US" sz="1800"/>
              <a:t>注：为何是</a:t>
            </a:r>
            <a:r>
              <a:rPr lang="en-US" altLang="zh-CN" sz="1800"/>
              <a:t>6</a:t>
            </a:r>
            <a:r>
              <a:rPr lang="zh-CN" altLang="en-US" sz="1800"/>
              <a:t>个月？</a:t>
            </a:r>
            <a:r>
              <a:rPr lang="en-US" altLang="zh-CN" sz="1800"/>
              <a:t>-</a:t>
            </a:r>
            <a:r>
              <a:rPr lang="zh-CN" altLang="en-US" sz="1800"/>
              <a:t>一批次商品的平均轮转周期（问题域特性！）</a:t>
            </a:r>
            <a:endParaRPr lang="zh-CN" altLang="zh-CN" sz="1800"/>
          </a:p>
          <a:p>
            <a:r>
              <a:rPr lang="en-US" altLang="zh-CN" sz="2000"/>
              <a:t>BR2</a:t>
            </a:r>
            <a:r>
              <a:rPr lang="zh-CN" altLang="zh-CN" sz="2000"/>
              <a:t>：在系统使用</a:t>
            </a:r>
            <a:r>
              <a:rPr lang="en-US" altLang="zh-CN" sz="2000"/>
              <a:t>3</a:t>
            </a:r>
            <a:r>
              <a:rPr lang="zh-CN" altLang="zh-CN" sz="2000"/>
              <a:t>个月后，销售人员工作效率提高</a:t>
            </a:r>
            <a:r>
              <a:rPr lang="en-US" altLang="zh-CN" sz="2000"/>
              <a:t>50%</a:t>
            </a:r>
            <a:endParaRPr lang="zh-CN" altLang="zh-CN" sz="2000"/>
          </a:p>
          <a:p>
            <a:r>
              <a:rPr lang="en-US" altLang="zh-CN" sz="2000"/>
              <a:t>BR3</a:t>
            </a:r>
            <a:r>
              <a:rPr lang="zh-CN" altLang="zh-CN" sz="2000"/>
              <a:t>：在系统使用</a:t>
            </a:r>
            <a:r>
              <a:rPr lang="en-US" altLang="zh-CN" sz="2000"/>
              <a:t>6</a:t>
            </a:r>
            <a:r>
              <a:rPr lang="zh-CN" altLang="zh-CN" sz="2000"/>
              <a:t>个月后，店铺运营成本要降低</a:t>
            </a:r>
            <a:r>
              <a:rPr lang="en-US" altLang="zh-CN" sz="2000"/>
              <a:t>15%</a:t>
            </a:r>
            <a:endParaRPr lang="zh-CN" altLang="zh-CN" sz="2000"/>
          </a:p>
          <a:p>
            <a:pPr lvl="1"/>
            <a:r>
              <a:rPr lang="zh-CN" altLang="zh-CN" sz="1800"/>
              <a:t>范围：人力成本和库存成本</a:t>
            </a:r>
          </a:p>
          <a:p>
            <a:pPr lvl="1"/>
            <a:r>
              <a:rPr lang="zh-CN" altLang="zh-CN" sz="1800"/>
              <a:t>度量：检查平均每个店铺的员工数量和平均每</a:t>
            </a:r>
            <a:r>
              <a:rPr lang="en-US" altLang="zh-CN" sz="1800"/>
              <a:t>10,000</a:t>
            </a:r>
            <a:r>
              <a:rPr lang="zh-CN" altLang="zh-CN" sz="1800"/>
              <a:t>元销售额的库存成本</a:t>
            </a:r>
          </a:p>
          <a:p>
            <a:r>
              <a:rPr lang="en-US" altLang="zh-CN" sz="2000"/>
              <a:t>BR4</a:t>
            </a:r>
            <a:r>
              <a:rPr lang="zh-CN" altLang="zh-CN" sz="2000"/>
              <a:t>：在系统使用</a:t>
            </a:r>
            <a:r>
              <a:rPr lang="en-US" altLang="zh-CN" sz="2000"/>
              <a:t>6</a:t>
            </a:r>
            <a:r>
              <a:rPr lang="zh-CN" altLang="zh-CN" sz="2000"/>
              <a:t>个月后，销售额度要提高</a:t>
            </a:r>
            <a:r>
              <a:rPr lang="en-US" altLang="zh-CN" sz="2000"/>
              <a:t>20%</a:t>
            </a:r>
            <a:endParaRPr lang="zh-CN" altLang="zh-CN" sz="2000"/>
          </a:p>
          <a:p>
            <a:pPr lvl="1"/>
            <a:r>
              <a:rPr lang="zh-CN" altLang="zh-CN" sz="1800"/>
              <a:t>最好情况：</a:t>
            </a:r>
            <a:r>
              <a:rPr lang="en-US" altLang="zh-CN" sz="1800"/>
              <a:t>40%</a:t>
            </a:r>
            <a:endParaRPr lang="zh-CN" altLang="zh-CN" sz="1800"/>
          </a:p>
          <a:p>
            <a:pPr lvl="1"/>
            <a:r>
              <a:rPr lang="zh-CN" altLang="zh-CN" sz="1800"/>
              <a:t>最可能情况：</a:t>
            </a:r>
            <a:r>
              <a:rPr lang="en-US" altLang="zh-CN" sz="1800"/>
              <a:t>20%</a:t>
            </a:r>
            <a:endParaRPr lang="zh-CN" altLang="zh-CN" sz="1800"/>
          </a:p>
          <a:p>
            <a:pPr lvl="1"/>
            <a:r>
              <a:rPr lang="zh-CN" altLang="zh-CN" sz="1800"/>
              <a:t>最坏情况：</a:t>
            </a:r>
            <a:r>
              <a:rPr lang="en-US" altLang="zh-CN" sz="1800"/>
              <a:t>10%</a:t>
            </a:r>
            <a:endParaRPr lang="zh-CN" altLang="zh-CN" sz="1800"/>
          </a:p>
          <a:p>
            <a:r>
              <a:rPr lang="en-US" altLang="zh-CN" sz="2000">
                <a:solidFill>
                  <a:srgbClr val="00B0F0"/>
                </a:solidFill>
              </a:rPr>
              <a:t>BR1</a:t>
            </a:r>
            <a:r>
              <a:rPr lang="zh-CN" altLang="en-US" sz="2000">
                <a:solidFill>
                  <a:srgbClr val="00B0F0"/>
                </a:solidFill>
              </a:rPr>
              <a:t>属于核心资源，</a:t>
            </a:r>
            <a:r>
              <a:rPr lang="en-US" altLang="zh-CN" sz="2000">
                <a:solidFill>
                  <a:srgbClr val="00B0F0"/>
                </a:solidFill>
              </a:rPr>
              <a:t>BR2</a:t>
            </a:r>
            <a:r>
              <a:rPr lang="zh-CN" altLang="en-US" sz="2000">
                <a:solidFill>
                  <a:srgbClr val="00B0F0"/>
                </a:solidFill>
              </a:rPr>
              <a:t>属于关键业务、</a:t>
            </a:r>
            <a:r>
              <a:rPr lang="en-US" altLang="zh-CN" sz="2000">
                <a:solidFill>
                  <a:srgbClr val="00B0F0"/>
                </a:solidFill>
              </a:rPr>
              <a:t>BR3</a:t>
            </a:r>
            <a:r>
              <a:rPr lang="zh-CN" altLang="en-US" sz="2000">
                <a:solidFill>
                  <a:srgbClr val="00B0F0"/>
                </a:solidFill>
              </a:rPr>
              <a:t>属于成本结构，</a:t>
            </a:r>
            <a:r>
              <a:rPr lang="en-US" altLang="zh-CN" sz="2000">
                <a:solidFill>
                  <a:srgbClr val="00B0F0"/>
                </a:solidFill>
              </a:rPr>
              <a:t>BR4</a:t>
            </a:r>
            <a:r>
              <a:rPr lang="zh-CN" altLang="en-US" sz="2000">
                <a:solidFill>
                  <a:srgbClr val="00B0F0"/>
                </a:solidFill>
              </a:rPr>
              <a:t>属于收入来源，</a:t>
            </a:r>
            <a:r>
              <a:rPr lang="zh-CN" altLang="en-US" sz="2000" b="1">
                <a:solidFill>
                  <a:srgbClr val="00B0F0"/>
                </a:solidFill>
              </a:rPr>
              <a:t>每个业务需求目标</a:t>
            </a:r>
            <a:r>
              <a:rPr lang="en-US" altLang="zh-CN" sz="2000" b="1">
                <a:solidFill>
                  <a:srgbClr val="00B0F0"/>
                </a:solidFill>
              </a:rPr>
              <a:t>/</a:t>
            </a:r>
            <a:r>
              <a:rPr lang="zh-CN" altLang="en-US" sz="2000" b="1">
                <a:solidFill>
                  <a:srgbClr val="00B0F0"/>
                </a:solidFill>
              </a:rPr>
              <a:t>指标可由针对画布模型的评估而确定（比如</a:t>
            </a:r>
            <a:r>
              <a:rPr lang="en-US" altLang="zh-CN" sz="2000" b="1">
                <a:solidFill>
                  <a:srgbClr val="00B0F0"/>
                </a:solidFill>
              </a:rPr>
              <a:t>SWOT</a:t>
            </a:r>
            <a:r>
              <a:rPr lang="zh-CN" altLang="en-US" sz="2000" b="1">
                <a:solidFill>
                  <a:srgbClr val="00B0F0"/>
                </a:solidFill>
              </a:rPr>
              <a:t>分析）！</a:t>
            </a:r>
          </a:p>
        </p:txBody>
      </p:sp>
      <p:sp>
        <p:nvSpPr>
          <p:cNvPr id="31748" name="灯片编号占位符 1">
            <a:extLst>
              <a:ext uri="{FF2B5EF4-FFF2-40B4-BE49-F238E27FC236}">
                <a16:creationId xmlns:a16="http://schemas.microsoft.com/office/drawing/2014/main" id="{271B4A38-3DC0-A5AB-A041-86E62A717C9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10CEA3-02CF-4256-8610-BA0711C8E4AD}" type="slidenum">
              <a:rPr lang="en-US" altLang="zh-CN" smtClean="0">
                <a:latin typeface="Garamond" panose="02020404030301010803" pitchFamily="18" charset="0"/>
              </a:rPr>
              <a:pPr/>
              <a:t>38</a:t>
            </a:fld>
            <a:endParaRPr lang="en-US" altLang="zh-CN">
              <a:latin typeface="Garamond" panose="02020404030301010803"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E31ABBC7-4714-47EA-4687-9099DDF7C33E}"/>
              </a:ext>
            </a:extLst>
          </p:cNvPr>
          <p:cNvSpPr>
            <a:spLocks noGrp="1" noChangeArrowheads="1"/>
          </p:cNvSpPr>
          <p:nvPr>
            <p:ph type="title"/>
          </p:nvPr>
        </p:nvSpPr>
        <p:spPr/>
        <p:txBody>
          <a:bodyPr/>
          <a:lstStyle/>
          <a:p>
            <a:r>
              <a:rPr lang="zh-CN" altLang="en-US"/>
              <a:t>针对业务需求的系统特性</a:t>
            </a:r>
          </a:p>
        </p:txBody>
      </p:sp>
      <p:sp>
        <p:nvSpPr>
          <p:cNvPr id="32771" name="内容占位符 2">
            <a:extLst>
              <a:ext uri="{FF2B5EF4-FFF2-40B4-BE49-F238E27FC236}">
                <a16:creationId xmlns:a16="http://schemas.microsoft.com/office/drawing/2014/main" id="{4E9C73D6-5610-9661-910B-0A65331C1F93}"/>
              </a:ext>
            </a:extLst>
          </p:cNvPr>
          <p:cNvSpPr>
            <a:spLocks noGrp="1" noChangeArrowheads="1"/>
          </p:cNvSpPr>
          <p:nvPr>
            <p:ph idx="1"/>
          </p:nvPr>
        </p:nvSpPr>
        <p:spPr>
          <a:xfrm>
            <a:off x="457200" y="1143000"/>
            <a:ext cx="8458200" cy="4530725"/>
          </a:xfrm>
        </p:spPr>
        <p:txBody>
          <a:bodyPr/>
          <a:lstStyle/>
          <a:p>
            <a:r>
              <a:rPr lang="en-US" altLang="zh-CN" sz="2400"/>
              <a:t>SF1</a:t>
            </a:r>
            <a:r>
              <a:rPr lang="zh-CN" altLang="zh-CN" sz="2400"/>
              <a:t>：分析店铺商品库存，发现可能的商品积压、缺货和报废现象</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endParaRPr lang="zh-CN" altLang="zh-CN" sz="2400">
              <a:solidFill>
                <a:srgbClr val="FF0000"/>
              </a:solidFill>
            </a:endParaRPr>
          </a:p>
          <a:p>
            <a:r>
              <a:rPr lang="en-US" altLang="zh-CN" sz="2400"/>
              <a:t>SF2</a:t>
            </a:r>
            <a:r>
              <a:rPr lang="zh-CN" altLang="zh-CN" sz="2400"/>
              <a:t>：根据市场变化调整销售的商品</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a:t>
            </a:r>
            <a:endParaRPr lang="zh-CN" altLang="zh-CN" sz="2400">
              <a:solidFill>
                <a:srgbClr val="FF0000"/>
              </a:solidFill>
            </a:endParaRPr>
          </a:p>
          <a:p>
            <a:r>
              <a:rPr lang="en-US" altLang="zh-CN" sz="2400"/>
              <a:t>SF3</a:t>
            </a:r>
            <a:r>
              <a:rPr lang="zh-CN" altLang="zh-CN" sz="2400"/>
              <a:t>：制定促销手段，处理积压商品</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a:t>
            </a:r>
            <a:endParaRPr lang="zh-CN" altLang="zh-CN" sz="2400"/>
          </a:p>
          <a:p>
            <a:r>
              <a:rPr lang="en-US" altLang="zh-CN" sz="2400"/>
              <a:t>SF4</a:t>
            </a:r>
            <a:r>
              <a:rPr lang="zh-CN" altLang="zh-CN" sz="2400"/>
              <a:t>：与生产厂家联合进行商品促销</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BR3</a:t>
            </a:r>
            <a:r>
              <a:rPr lang="zh-CN" altLang="en-US" sz="2400">
                <a:solidFill>
                  <a:srgbClr val="FF0000"/>
                </a:solidFill>
              </a:rPr>
              <a:t>，</a:t>
            </a:r>
            <a:r>
              <a:rPr lang="en-US" altLang="zh-CN" sz="2400">
                <a:solidFill>
                  <a:srgbClr val="FF0000"/>
                </a:solidFill>
              </a:rPr>
              <a:t>BR4 </a:t>
            </a:r>
            <a:r>
              <a:rPr lang="en-US" altLang="zh-CN" sz="2400" b="1"/>
              <a:t>CH</a:t>
            </a:r>
            <a:endParaRPr lang="zh-CN" altLang="zh-CN" sz="2400" b="1"/>
          </a:p>
          <a:p>
            <a:r>
              <a:rPr lang="en-US" altLang="zh-CN" sz="2400"/>
              <a:t>SF5</a:t>
            </a:r>
            <a:r>
              <a:rPr lang="zh-CN" altLang="zh-CN" sz="2400"/>
              <a:t>：制定促销手段进行销售竞争</a:t>
            </a:r>
            <a:r>
              <a:rPr lang="en-US" altLang="zh-CN" sz="2400"/>
              <a:t> </a:t>
            </a:r>
            <a:r>
              <a:rPr lang="en-US" altLang="zh-CN" sz="2400">
                <a:solidFill>
                  <a:srgbClr val="FF0000"/>
                </a:solidFill>
              </a:rPr>
              <a:t>BR1</a:t>
            </a:r>
            <a:r>
              <a:rPr lang="zh-CN" altLang="en-US" sz="2400">
                <a:solidFill>
                  <a:srgbClr val="FF0000"/>
                </a:solidFill>
              </a:rPr>
              <a:t>，</a:t>
            </a:r>
            <a:r>
              <a:rPr lang="en-US" altLang="zh-CN" sz="2400">
                <a:solidFill>
                  <a:srgbClr val="FF0000"/>
                </a:solidFill>
              </a:rPr>
              <a:t>BR4 </a:t>
            </a:r>
            <a:r>
              <a:rPr lang="en-US" altLang="zh-CN" sz="2400" b="1"/>
              <a:t>CH</a:t>
            </a:r>
            <a:endParaRPr lang="zh-CN" altLang="zh-CN" sz="2400">
              <a:solidFill>
                <a:srgbClr val="FF0000"/>
              </a:solidFill>
            </a:endParaRPr>
          </a:p>
          <a:p>
            <a:r>
              <a:rPr lang="en-US" altLang="zh-CN" sz="2400"/>
              <a:t>SF6</a:t>
            </a:r>
            <a:r>
              <a:rPr lang="zh-CN" altLang="zh-CN" sz="2400"/>
              <a:t>：掌握员工变动和授权情况</a:t>
            </a:r>
            <a:r>
              <a:rPr lang="en-US" altLang="zh-CN" sz="2400"/>
              <a:t> </a:t>
            </a:r>
            <a:r>
              <a:rPr lang="en-US" altLang="zh-CN" sz="2400">
                <a:solidFill>
                  <a:srgbClr val="FF0000"/>
                </a:solidFill>
              </a:rPr>
              <a:t>BR2</a:t>
            </a:r>
            <a:endParaRPr lang="zh-CN" altLang="zh-CN" sz="2400">
              <a:solidFill>
                <a:srgbClr val="FF0000"/>
              </a:solidFill>
            </a:endParaRPr>
          </a:p>
          <a:p>
            <a:r>
              <a:rPr lang="en-US" altLang="zh-CN" sz="2400"/>
              <a:t>SF7</a:t>
            </a:r>
            <a:r>
              <a:rPr lang="zh-CN" altLang="zh-CN" sz="2400"/>
              <a:t>：处理商品入库与出库</a:t>
            </a:r>
            <a:r>
              <a:rPr lang="en-US" altLang="zh-CN" sz="2400"/>
              <a:t> </a:t>
            </a:r>
            <a:r>
              <a:rPr lang="en-US" altLang="zh-CN" sz="2400">
                <a:solidFill>
                  <a:srgbClr val="FF0000"/>
                </a:solidFill>
              </a:rPr>
              <a:t>BR1</a:t>
            </a:r>
            <a:endParaRPr lang="zh-CN" altLang="zh-CN" sz="2400">
              <a:solidFill>
                <a:srgbClr val="FF0000"/>
              </a:solidFill>
            </a:endParaRPr>
          </a:p>
          <a:p>
            <a:r>
              <a:rPr lang="en-US" altLang="zh-CN" sz="2400"/>
              <a:t>SF8</a:t>
            </a:r>
            <a:r>
              <a:rPr lang="zh-CN" altLang="zh-CN" sz="2400"/>
              <a:t>：发展会员，提高顾客回头率</a:t>
            </a:r>
            <a:r>
              <a:rPr lang="en-US" altLang="zh-CN" sz="2400"/>
              <a:t> </a:t>
            </a:r>
            <a:r>
              <a:rPr lang="en-US" altLang="zh-CN" sz="2400">
                <a:solidFill>
                  <a:srgbClr val="FF0000"/>
                </a:solidFill>
              </a:rPr>
              <a:t>BR4 </a:t>
            </a:r>
            <a:r>
              <a:rPr lang="en-US" altLang="zh-CN" sz="2400" b="1"/>
              <a:t>CR</a:t>
            </a:r>
            <a:endParaRPr lang="zh-CN" altLang="zh-CN" sz="2400" b="1"/>
          </a:p>
          <a:p>
            <a:r>
              <a:rPr lang="en-US" altLang="zh-CN" sz="2400"/>
              <a:t>SF9</a:t>
            </a:r>
            <a:r>
              <a:rPr lang="zh-CN" altLang="zh-CN" sz="2400"/>
              <a:t>：允许积分兑换商品和赠送吸引会员的礼品，提高会员满意度</a:t>
            </a:r>
            <a:r>
              <a:rPr lang="en-US" altLang="zh-CN" sz="2400"/>
              <a:t> </a:t>
            </a:r>
            <a:r>
              <a:rPr lang="en-US" altLang="zh-CN" sz="2400">
                <a:solidFill>
                  <a:srgbClr val="FF0000"/>
                </a:solidFill>
              </a:rPr>
              <a:t>BR3</a:t>
            </a:r>
            <a:r>
              <a:rPr lang="zh-CN" altLang="en-US" sz="2400">
                <a:solidFill>
                  <a:srgbClr val="FF0000"/>
                </a:solidFill>
              </a:rPr>
              <a:t>，</a:t>
            </a:r>
            <a:r>
              <a:rPr lang="en-US" altLang="zh-CN" sz="2400">
                <a:solidFill>
                  <a:srgbClr val="FF0000"/>
                </a:solidFill>
              </a:rPr>
              <a:t>BR4 </a:t>
            </a:r>
            <a:r>
              <a:rPr lang="en-US" altLang="zh-CN" sz="2400" b="1"/>
              <a:t>CR</a:t>
            </a:r>
            <a:endParaRPr lang="zh-CN" altLang="zh-CN" sz="2400">
              <a:solidFill>
                <a:srgbClr val="FF0000"/>
              </a:solidFill>
            </a:endParaRPr>
          </a:p>
          <a:p>
            <a:r>
              <a:rPr lang="en-US" altLang="zh-CN" sz="2400"/>
              <a:t>SF10</a:t>
            </a:r>
            <a:r>
              <a:rPr lang="zh-CN" altLang="zh-CN" sz="2400"/>
              <a:t>：帮助收银员处理销售与退货任务</a:t>
            </a:r>
            <a:r>
              <a:rPr lang="en-US" altLang="zh-CN" sz="2400"/>
              <a:t> </a:t>
            </a:r>
            <a:r>
              <a:rPr lang="en-US" altLang="zh-CN" sz="2400">
                <a:solidFill>
                  <a:srgbClr val="FF0000"/>
                </a:solidFill>
              </a:rPr>
              <a:t>BR2</a:t>
            </a:r>
            <a:endParaRPr lang="zh-CN" altLang="en-US" sz="2400"/>
          </a:p>
        </p:txBody>
      </p:sp>
      <p:sp>
        <p:nvSpPr>
          <p:cNvPr id="32772" name="灯片编号占位符 1">
            <a:extLst>
              <a:ext uri="{FF2B5EF4-FFF2-40B4-BE49-F238E27FC236}">
                <a16:creationId xmlns:a16="http://schemas.microsoft.com/office/drawing/2014/main" id="{FAD25711-E36B-EBA6-B3BA-D151F5A093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BF90F67-BF79-42D0-AD20-2415D4F2704B}" type="slidenum">
              <a:rPr lang="en-US" altLang="zh-CN" smtClean="0">
                <a:latin typeface="Garamond" panose="02020404030301010803" pitchFamily="18" charset="0"/>
              </a:rPr>
              <a:pPr/>
              <a:t>39</a:t>
            </a:fld>
            <a:endParaRPr lang="en-US" altLang="zh-CN">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B504C-D964-42D8-8665-439D26635D3D}"/>
              </a:ext>
            </a:extLst>
          </p:cNvPr>
          <p:cNvSpPr>
            <a:spLocks noGrp="1"/>
          </p:cNvSpPr>
          <p:nvPr>
            <p:ph type="title"/>
          </p:nvPr>
        </p:nvSpPr>
        <p:spPr/>
        <p:txBody>
          <a:bodyPr/>
          <a:lstStyle/>
          <a:p>
            <a:r>
              <a:rPr lang="zh-CN" altLang="en-US" dirty="0"/>
              <a:t>为一个故事设计并补充场景</a:t>
            </a:r>
          </a:p>
        </p:txBody>
      </p:sp>
      <p:sp>
        <p:nvSpPr>
          <p:cNvPr id="3" name="内容占位符 2">
            <a:extLst>
              <a:ext uri="{FF2B5EF4-FFF2-40B4-BE49-F238E27FC236}">
                <a16:creationId xmlns:a16="http://schemas.microsoft.com/office/drawing/2014/main" id="{FD4D4F21-83A2-4225-B968-01F886E32084}"/>
              </a:ext>
            </a:extLst>
          </p:cNvPr>
          <p:cNvSpPr>
            <a:spLocks noGrp="1"/>
          </p:cNvSpPr>
          <p:nvPr>
            <p:ph idx="1"/>
          </p:nvPr>
        </p:nvSpPr>
        <p:spPr/>
        <p:txBody>
          <a:bodyPr>
            <a:normAutofit lnSpcReduction="10000"/>
          </a:bodyPr>
          <a:lstStyle/>
          <a:p>
            <a:r>
              <a:rPr lang="zh-CN" altLang="en-US" dirty="0"/>
              <a:t>一对结婚</a:t>
            </a:r>
            <a:r>
              <a:rPr lang="en-US" altLang="zh-CN" dirty="0"/>
              <a:t>25</a:t>
            </a:r>
            <a:r>
              <a:rPr lang="zh-CN" altLang="en-US" dirty="0"/>
              <a:t>年、有三个孩子的美国二线城市夫妻（科技粉），二人前往巴黎享受二人专属的长周末，他们将临时使用一个基于</a:t>
            </a:r>
            <a:r>
              <a:rPr lang="en-US" altLang="zh-CN" dirty="0"/>
              <a:t>GPS</a:t>
            </a:r>
            <a:r>
              <a:rPr lang="zh-CN" altLang="en-US" dirty="0"/>
              <a:t>定位的智能手机</a:t>
            </a:r>
            <a:r>
              <a:rPr lang="en-US" altLang="zh-CN" dirty="0"/>
              <a:t>APP</a:t>
            </a:r>
            <a:r>
              <a:rPr lang="zh-CN" altLang="en-US" dirty="0"/>
              <a:t>获得定制化的旅行建议</a:t>
            </a:r>
            <a:endParaRPr lang="en-US" altLang="zh-CN" dirty="0"/>
          </a:p>
          <a:p>
            <a:pPr lvl="1"/>
            <a:r>
              <a:rPr lang="zh-CN" altLang="en-US" b="1" dirty="0"/>
              <a:t>了解与评估：</a:t>
            </a:r>
            <a:r>
              <a:rPr lang="zh-CN" altLang="en-US" dirty="0"/>
              <a:t>机上杂志</a:t>
            </a:r>
            <a:endParaRPr lang="en-US" altLang="zh-CN" dirty="0"/>
          </a:p>
          <a:p>
            <a:pPr lvl="1"/>
            <a:r>
              <a:rPr lang="zh-CN" altLang="en-US" b="1" dirty="0"/>
              <a:t>购买与传递：</a:t>
            </a:r>
            <a:r>
              <a:rPr lang="zh-CN" altLang="en-US" dirty="0"/>
              <a:t>戴高乐机场（落地）租赁</a:t>
            </a:r>
            <a:endParaRPr lang="en-US" altLang="zh-CN" dirty="0"/>
          </a:p>
          <a:p>
            <a:pPr lvl="1"/>
            <a:r>
              <a:rPr lang="zh-CN" altLang="en-US" b="1" dirty="0"/>
              <a:t>交互：</a:t>
            </a:r>
            <a:r>
              <a:rPr lang="zh-CN" altLang="en-US" dirty="0"/>
              <a:t>传统地图服务</a:t>
            </a:r>
            <a:r>
              <a:rPr lang="en-US" altLang="zh-CN" dirty="0"/>
              <a:t>+</a:t>
            </a:r>
            <a:r>
              <a:rPr lang="zh-CN" altLang="en-US" dirty="0"/>
              <a:t>设备内嵌的语音向导，提供特定地址的相关故事与背景信息</a:t>
            </a:r>
            <a:endParaRPr lang="en-US" altLang="zh-CN" dirty="0"/>
          </a:p>
          <a:p>
            <a:pPr lvl="1"/>
            <a:r>
              <a:rPr lang="zh-CN" altLang="en-US" b="1" i="1" dirty="0"/>
              <a:t>售后：</a:t>
            </a:r>
            <a:r>
              <a:rPr lang="zh-CN" altLang="en-US" i="1" dirty="0"/>
              <a:t>（未出现，可能出现的故障，人工确认，内容推荐等）</a:t>
            </a:r>
            <a:endParaRPr lang="en-US" altLang="zh-CN" i="1" dirty="0"/>
          </a:p>
          <a:p>
            <a:pPr lvl="1"/>
            <a:r>
              <a:rPr lang="zh-CN" altLang="en-US" b="1" dirty="0"/>
              <a:t>评价与复购：</a:t>
            </a:r>
            <a:r>
              <a:rPr lang="zh-CN" altLang="en-US" dirty="0"/>
              <a:t>很满意，梦想退休后到巴黎定居，并适应法国文化</a:t>
            </a:r>
            <a:endParaRPr lang="en-US" altLang="zh-CN" dirty="0"/>
          </a:p>
        </p:txBody>
      </p:sp>
    </p:spTree>
    <p:extLst>
      <p:ext uri="{BB962C8B-B14F-4D97-AF65-F5344CB8AC3E}">
        <p14:creationId xmlns:p14="http://schemas.microsoft.com/office/powerpoint/2010/main" val="34853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37B95D50-CE3D-0A92-9AF5-E9F34D652900}"/>
              </a:ext>
            </a:extLst>
          </p:cNvPr>
          <p:cNvSpPr>
            <a:spLocks noGrp="1" noChangeArrowheads="1"/>
          </p:cNvSpPr>
          <p:nvPr>
            <p:ph type="title"/>
          </p:nvPr>
        </p:nvSpPr>
        <p:spPr/>
        <p:txBody>
          <a:bodyPr/>
          <a:lstStyle/>
          <a:p>
            <a:r>
              <a:rPr lang="zh-CN" altLang="en-US"/>
              <a:t>业务需求级别的抽象用例</a:t>
            </a:r>
          </a:p>
        </p:txBody>
      </p:sp>
      <p:sp>
        <p:nvSpPr>
          <p:cNvPr id="33795" name="内容占位符 2">
            <a:extLst>
              <a:ext uri="{FF2B5EF4-FFF2-40B4-BE49-F238E27FC236}">
                <a16:creationId xmlns:a16="http://schemas.microsoft.com/office/drawing/2014/main" id="{5CC4F527-508F-EFE7-4F93-482E5698A760}"/>
              </a:ext>
            </a:extLst>
          </p:cNvPr>
          <p:cNvSpPr>
            <a:spLocks noGrp="1" noChangeArrowheads="1"/>
          </p:cNvSpPr>
          <p:nvPr>
            <p:ph idx="1"/>
          </p:nvPr>
        </p:nvSpPr>
        <p:spPr/>
        <p:txBody>
          <a:bodyPr/>
          <a:lstStyle/>
          <a:p>
            <a:r>
              <a:rPr lang="zh-CN" altLang="en-US"/>
              <a:t>用例</a:t>
            </a:r>
            <a:r>
              <a:rPr lang="en-US" altLang="zh-CN"/>
              <a:t>x</a:t>
            </a:r>
            <a:r>
              <a:rPr lang="zh-CN" altLang="en-US"/>
              <a:t>：商品管理</a:t>
            </a:r>
            <a:endParaRPr lang="en-US" altLang="zh-CN"/>
          </a:p>
          <a:p>
            <a:r>
              <a:rPr lang="zh-CN" altLang="en-US"/>
              <a:t>级别：概要（抽象）</a:t>
            </a:r>
            <a:endParaRPr lang="en-US" altLang="zh-CN"/>
          </a:p>
          <a:p>
            <a:r>
              <a:rPr lang="zh-CN" altLang="en-US"/>
              <a:t>目标：减少</a:t>
            </a:r>
            <a:r>
              <a:rPr lang="zh-CN" altLang="zh-CN" sz="3200"/>
              <a:t>商品积压、缺货和报废的现象</a:t>
            </a:r>
            <a:endParaRPr lang="en-US" altLang="zh-CN" sz="3200"/>
          </a:p>
          <a:p>
            <a:r>
              <a:rPr lang="zh-CN" altLang="en-US" sz="3200"/>
              <a:t>场景</a:t>
            </a:r>
            <a:endParaRPr lang="en-US" altLang="zh-CN" sz="3200"/>
          </a:p>
          <a:p>
            <a:pPr lvl="1"/>
            <a:r>
              <a:rPr lang="en-US" altLang="zh-CN" sz="2800"/>
              <a:t>1</a:t>
            </a:r>
            <a:r>
              <a:rPr lang="zh-CN" altLang="en-US" sz="2800"/>
              <a:t>、</a:t>
            </a:r>
            <a:r>
              <a:rPr lang="zh-CN" altLang="zh-CN" sz="2800"/>
              <a:t>分析店铺商品库存，发现可能的商品积压、缺货和报废现象</a:t>
            </a:r>
          </a:p>
          <a:p>
            <a:pPr lvl="1"/>
            <a:r>
              <a:rPr lang="en-US" altLang="zh-CN" sz="2800"/>
              <a:t>2</a:t>
            </a:r>
            <a:r>
              <a:rPr lang="zh-CN" altLang="en-US" sz="2800"/>
              <a:t>、</a:t>
            </a:r>
            <a:r>
              <a:rPr lang="zh-CN" altLang="zh-CN" sz="2800"/>
              <a:t>制定促销手段，处理积压商品</a:t>
            </a:r>
            <a:endParaRPr lang="en-US" altLang="zh-CN" sz="2800"/>
          </a:p>
          <a:p>
            <a:r>
              <a:rPr lang="en-US" altLang="zh-CN" sz="3200"/>
              <a:t>…</a:t>
            </a:r>
            <a:endParaRPr lang="zh-CN" altLang="en-US"/>
          </a:p>
        </p:txBody>
      </p:sp>
      <p:sp>
        <p:nvSpPr>
          <p:cNvPr id="33796" name="灯片编号占位符 1">
            <a:extLst>
              <a:ext uri="{FF2B5EF4-FFF2-40B4-BE49-F238E27FC236}">
                <a16:creationId xmlns:a16="http://schemas.microsoft.com/office/drawing/2014/main" id="{419BE029-01CA-DB45-5B7B-04C0D1CB8DB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B51086-E7AE-4DE2-A0F6-FAC59B497E57}" type="slidenum">
              <a:rPr lang="en-US" altLang="zh-CN" smtClean="0">
                <a:latin typeface="Garamond" panose="02020404030301010803" pitchFamily="18" charset="0"/>
              </a:rPr>
              <a:pPr/>
              <a:t>40</a:t>
            </a:fld>
            <a:endParaRPr lang="en-US" altLang="zh-CN">
              <a:latin typeface="Garamond" panose="02020404030301010803"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5C97EFA-325A-50BE-AB8E-2D4793BEA9E7}"/>
              </a:ext>
            </a:extLst>
          </p:cNvPr>
          <p:cNvSpPr>
            <a:spLocks noGrp="1" noChangeArrowheads="1"/>
          </p:cNvSpPr>
          <p:nvPr>
            <p:ph type="title"/>
          </p:nvPr>
        </p:nvSpPr>
        <p:spPr/>
        <p:txBody>
          <a:bodyPr/>
          <a:lstStyle/>
          <a:p>
            <a:pPr eaLnBrk="1" hangingPunct="1"/>
            <a:r>
              <a:rPr lang="zh-CN" altLang="en-US" sz="3800"/>
              <a:t>用户需求（</a:t>
            </a:r>
            <a:r>
              <a:rPr lang="en-US" altLang="zh-CN" sz="3800"/>
              <a:t>User Requirement</a:t>
            </a:r>
            <a:r>
              <a:rPr lang="zh-CN" altLang="en-US" sz="3800"/>
              <a:t>，</a:t>
            </a:r>
            <a:r>
              <a:rPr lang="en-US" altLang="zh-CN" sz="3800"/>
              <a:t>UR</a:t>
            </a:r>
            <a:r>
              <a:rPr lang="zh-CN" altLang="en-US" sz="3800"/>
              <a:t>）</a:t>
            </a:r>
          </a:p>
        </p:txBody>
      </p:sp>
      <p:sp>
        <p:nvSpPr>
          <p:cNvPr id="34819" name="Rectangle 3">
            <a:extLst>
              <a:ext uri="{FF2B5EF4-FFF2-40B4-BE49-F238E27FC236}">
                <a16:creationId xmlns:a16="http://schemas.microsoft.com/office/drawing/2014/main" id="{7DC633A2-8FE4-AE31-A605-9555D44446AA}"/>
              </a:ext>
            </a:extLst>
          </p:cNvPr>
          <p:cNvSpPr>
            <a:spLocks noGrp="1" noChangeArrowheads="1"/>
          </p:cNvSpPr>
          <p:nvPr>
            <p:ph type="body" idx="1"/>
          </p:nvPr>
        </p:nvSpPr>
        <p:spPr>
          <a:xfrm>
            <a:off x="457200" y="1417638"/>
            <a:ext cx="8229600" cy="4713287"/>
          </a:xfrm>
        </p:spPr>
        <p:txBody>
          <a:bodyPr/>
          <a:lstStyle/>
          <a:p>
            <a:pPr eaLnBrk="1" hangingPunct="1">
              <a:lnSpc>
                <a:spcPct val="90000"/>
              </a:lnSpc>
            </a:pPr>
            <a:r>
              <a:rPr lang="zh-CN" altLang="en-US" sz="2400"/>
              <a:t>执行实际工作的用户对系统所能完成的具体任务的期望，描述了系统能够帮助用户做些什么</a:t>
            </a:r>
          </a:p>
          <a:p>
            <a:pPr lvl="1" eaLnBrk="1" hangingPunct="1">
              <a:lnSpc>
                <a:spcPct val="90000"/>
              </a:lnSpc>
            </a:pPr>
            <a:r>
              <a:rPr lang="zh-CN" altLang="en-US" sz="2000"/>
              <a:t>直接用户</a:t>
            </a:r>
          </a:p>
          <a:p>
            <a:pPr lvl="1" eaLnBrk="1" hangingPunct="1">
              <a:lnSpc>
                <a:spcPct val="90000"/>
              </a:lnSpc>
            </a:pPr>
            <a:r>
              <a:rPr lang="zh-CN" altLang="en-US" sz="2000"/>
              <a:t>间接用户：通用、公共服务软件等用户无法确定的系统 </a:t>
            </a:r>
          </a:p>
          <a:p>
            <a:pPr eaLnBrk="1" hangingPunct="1">
              <a:lnSpc>
                <a:spcPct val="90000"/>
              </a:lnSpc>
            </a:pPr>
            <a:endParaRPr lang="en-US" altLang="zh-CN" sz="800"/>
          </a:p>
          <a:p>
            <a:pPr eaLnBrk="1" hangingPunct="1">
              <a:lnSpc>
                <a:spcPct val="90000"/>
              </a:lnSpc>
            </a:pPr>
            <a:r>
              <a:rPr lang="zh-CN" altLang="en-US" sz="2400"/>
              <a:t>基本表达方式：**用户可以使用系统完成**任务</a:t>
            </a:r>
            <a:endParaRPr lang="en-US" altLang="zh-CN" sz="2400"/>
          </a:p>
          <a:p>
            <a:pPr lvl="1" eaLnBrk="1" hangingPunct="1">
              <a:lnSpc>
                <a:spcPct val="90000"/>
              </a:lnSpc>
            </a:pPr>
            <a:r>
              <a:rPr lang="zh-CN" altLang="en-US" sz="2000"/>
              <a:t>用户任务应是有价值的活动（</a:t>
            </a:r>
            <a:r>
              <a:rPr lang="zh-CN" altLang="en-US" sz="2000" b="1"/>
              <a:t>客户洞察</a:t>
            </a:r>
            <a:r>
              <a:rPr lang="zh-CN" altLang="en-US" sz="2000"/>
              <a:t>） ，并具有较强的目标性（</a:t>
            </a:r>
            <a:r>
              <a:rPr lang="zh-CN" altLang="en-US" sz="2000" b="1"/>
              <a:t>细化的讲故事与场景</a:t>
            </a:r>
            <a:r>
              <a:rPr lang="zh-CN" altLang="en-US" sz="2000"/>
              <a:t>） </a:t>
            </a:r>
            <a:endParaRPr lang="en-US" altLang="zh-CN" sz="2000"/>
          </a:p>
          <a:p>
            <a:pPr lvl="1" eaLnBrk="1" hangingPunct="1">
              <a:lnSpc>
                <a:spcPct val="90000"/>
              </a:lnSpc>
            </a:pPr>
            <a:r>
              <a:rPr lang="zh-CN" altLang="en-US" sz="2000"/>
              <a:t>对所有的用户需求，都应该有充分的问题域知识作为背景支持</a:t>
            </a:r>
          </a:p>
          <a:p>
            <a:pPr eaLnBrk="1" hangingPunct="1">
              <a:lnSpc>
                <a:spcPct val="90000"/>
              </a:lnSpc>
            </a:pPr>
            <a:endParaRPr lang="en-US" altLang="zh-CN" sz="800"/>
          </a:p>
          <a:p>
            <a:pPr eaLnBrk="1" hangingPunct="1">
              <a:lnSpc>
                <a:spcPct val="90000"/>
              </a:lnSpc>
            </a:pPr>
            <a:r>
              <a:rPr lang="zh-CN" altLang="en-US" sz="2400"/>
              <a:t>特性</a:t>
            </a:r>
          </a:p>
          <a:p>
            <a:pPr lvl="1" eaLnBrk="1" hangingPunct="1">
              <a:lnSpc>
                <a:spcPct val="90000"/>
              </a:lnSpc>
            </a:pPr>
            <a:r>
              <a:rPr lang="zh-CN" altLang="en-US" sz="2000"/>
              <a:t>模糊、不清晰：允许使用形容词和副词 </a:t>
            </a:r>
          </a:p>
          <a:p>
            <a:pPr lvl="1" eaLnBrk="1" hangingPunct="1">
              <a:lnSpc>
                <a:spcPct val="90000"/>
              </a:lnSpc>
            </a:pPr>
            <a:r>
              <a:rPr lang="zh-CN" altLang="en-US" sz="2000"/>
              <a:t>多特性混杂：允许混合功能和非功能性需求 </a:t>
            </a:r>
          </a:p>
          <a:p>
            <a:pPr lvl="1" eaLnBrk="1" hangingPunct="1">
              <a:lnSpc>
                <a:spcPct val="90000"/>
              </a:lnSpc>
            </a:pPr>
            <a:r>
              <a:rPr lang="zh-CN" altLang="en-US" sz="2000"/>
              <a:t>多逻辑混杂：一条用户需求所代表的任务需多次系统交互才能完成</a:t>
            </a:r>
            <a:endParaRPr lang="en-US" altLang="zh-CN" sz="2000"/>
          </a:p>
          <a:p>
            <a:pPr lvl="2" eaLnBrk="1" hangingPunct="1">
              <a:lnSpc>
                <a:spcPct val="90000"/>
              </a:lnSpc>
            </a:pPr>
            <a:r>
              <a:rPr lang="zh-CN" altLang="en-US" sz="1600"/>
              <a:t> </a:t>
            </a:r>
            <a:r>
              <a:rPr lang="zh-CN" altLang="en-US" sz="1800"/>
              <a:t>需求开发阶段可视作从用户需要解决的问题到用户与系统的一系列交互的转化，此过程中用户的输入与获得的反馈不断精化，但系统本身仍被视作一个整体，留待后续设计阶段确定模块划分与结构</a:t>
            </a:r>
          </a:p>
        </p:txBody>
      </p:sp>
      <p:sp>
        <p:nvSpPr>
          <p:cNvPr id="34820" name="灯片编号占位符 1">
            <a:extLst>
              <a:ext uri="{FF2B5EF4-FFF2-40B4-BE49-F238E27FC236}">
                <a16:creationId xmlns:a16="http://schemas.microsoft.com/office/drawing/2014/main" id="{FB4C8D8F-1EFB-4F35-A708-FE69B78CF6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8EB3E1E-BB58-442B-BF53-9728996B8A04}" type="slidenum">
              <a:rPr lang="en-US" altLang="zh-CN" smtClean="0">
                <a:latin typeface="Garamond" panose="02020404030301010803" pitchFamily="18" charset="0"/>
              </a:rPr>
              <a:pPr/>
              <a:t>41</a:t>
            </a:fld>
            <a:endParaRPr lang="en-US" altLang="zh-CN">
              <a:latin typeface="Garamond" panose="02020404030301010803"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888DDD32-7063-57FD-8714-638D244D84FC}"/>
              </a:ext>
            </a:extLst>
          </p:cNvPr>
          <p:cNvSpPr>
            <a:spLocks noGrp="1" noChangeArrowheads="1"/>
          </p:cNvSpPr>
          <p:nvPr>
            <p:ph type="title"/>
          </p:nvPr>
        </p:nvSpPr>
        <p:spPr/>
        <p:txBody>
          <a:bodyPr/>
          <a:lstStyle/>
          <a:p>
            <a:r>
              <a:rPr lang="zh-CN" altLang="en-US"/>
              <a:t>用户需求示例：连锁商店销售系统</a:t>
            </a:r>
          </a:p>
        </p:txBody>
      </p:sp>
      <p:sp>
        <p:nvSpPr>
          <p:cNvPr id="35843" name="内容占位符 2">
            <a:extLst>
              <a:ext uri="{FF2B5EF4-FFF2-40B4-BE49-F238E27FC236}">
                <a16:creationId xmlns:a16="http://schemas.microsoft.com/office/drawing/2014/main" id="{F89B6C06-CEB1-CD59-EEF7-42F0A21BFE09}"/>
              </a:ext>
            </a:extLst>
          </p:cNvPr>
          <p:cNvSpPr>
            <a:spLocks noGrp="1" noChangeArrowheads="1"/>
          </p:cNvSpPr>
          <p:nvPr>
            <p:ph idx="1"/>
          </p:nvPr>
        </p:nvSpPr>
        <p:spPr>
          <a:xfrm>
            <a:off x="457200" y="990600"/>
            <a:ext cx="8229600" cy="5140325"/>
          </a:xfrm>
        </p:spPr>
        <p:txBody>
          <a:bodyPr/>
          <a:lstStyle/>
          <a:p>
            <a:r>
              <a:rPr lang="zh-CN" altLang="en-US" sz="2800"/>
              <a:t>用例</a:t>
            </a:r>
            <a:r>
              <a:rPr lang="en-US" altLang="zh-CN" sz="2800"/>
              <a:t>1.1</a:t>
            </a:r>
            <a:r>
              <a:rPr lang="zh-CN" altLang="en-US" sz="2800"/>
              <a:t>：销售处理</a:t>
            </a:r>
            <a:endParaRPr lang="en-US" altLang="zh-CN" sz="2800"/>
          </a:p>
          <a:p>
            <a:r>
              <a:rPr lang="zh-CN" altLang="en-US" sz="2800"/>
              <a:t>级别：用户需求</a:t>
            </a:r>
            <a:endParaRPr lang="en-US" altLang="zh-CN" sz="2800"/>
          </a:p>
          <a:p>
            <a:r>
              <a:rPr lang="zh-CN" altLang="en-US" sz="2800"/>
              <a:t>目标：</a:t>
            </a:r>
            <a:r>
              <a:rPr lang="zh-CN" altLang="zh-CN" sz="2800"/>
              <a:t>快速、正确地完成商品销售</a:t>
            </a:r>
            <a:endParaRPr lang="en-US" altLang="zh-CN" sz="2800"/>
          </a:p>
          <a:p>
            <a:r>
              <a:rPr lang="zh-CN" altLang="en-US" sz="2800"/>
              <a:t>场景</a:t>
            </a:r>
            <a:endParaRPr lang="en-US" altLang="zh-CN" sz="2800"/>
          </a:p>
          <a:p>
            <a:pPr lvl="1"/>
            <a:r>
              <a:rPr lang="zh-CN" altLang="en-US" sz="2400"/>
              <a:t>收银员可以逐一输入销售商品，系统记录并显示商品列表（</a:t>
            </a:r>
            <a:r>
              <a:rPr lang="en-US" altLang="zh-CN" sz="2000"/>
              <a:t>UR1</a:t>
            </a:r>
            <a:r>
              <a:rPr lang="zh-CN" altLang="en-US" sz="2000"/>
              <a:t>）</a:t>
            </a:r>
            <a:endParaRPr lang="en-US" altLang="zh-CN" sz="2000"/>
          </a:p>
          <a:p>
            <a:pPr lvl="1"/>
            <a:r>
              <a:rPr lang="zh-CN" altLang="en-US" sz="2400"/>
              <a:t>系统结合促销策略，计算商品账单，收银员处理付款情况</a:t>
            </a:r>
            <a:r>
              <a:rPr lang="zh-CN" altLang="en-US" sz="2800"/>
              <a:t>（</a:t>
            </a:r>
            <a:r>
              <a:rPr lang="en-US" altLang="zh-CN" sz="2400"/>
              <a:t>UR2</a:t>
            </a:r>
            <a:r>
              <a:rPr lang="zh-CN" altLang="en-US" sz="2400"/>
              <a:t>）</a:t>
            </a:r>
            <a:endParaRPr lang="en-US" altLang="zh-CN" sz="2400"/>
          </a:p>
          <a:p>
            <a:pPr lvl="1"/>
            <a:r>
              <a:rPr lang="zh-CN" altLang="en-US" sz="2400"/>
              <a:t>系统记录销售信息，收银员使用系统打印收据</a:t>
            </a:r>
            <a:r>
              <a:rPr lang="zh-CN" altLang="en-US" sz="2800"/>
              <a:t>（</a:t>
            </a:r>
            <a:r>
              <a:rPr lang="en-US" altLang="zh-CN" sz="2400"/>
              <a:t>UR3</a:t>
            </a:r>
            <a:r>
              <a:rPr lang="zh-CN" altLang="en-US" sz="2400"/>
              <a:t>）</a:t>
            </a:r>
            <a:endParaRPr lang="en-US" altLang="zh-CN" sz="2400"/>
          </a:p>
          <a:p>
            <a:r>
              <a:rPr lang="zh-CN" altLang="en-US" sz="2800"/>
              <a:t>扩展场景</a:t>
            </a:r>
            <a:endParaRPr lang="en-US" altLang="zh-CN" sz="2800"/>
          </a:p>
          <a:p>
            <a:pPr lvl="1"/>
            <a:r>
              <a:rPr lang="zh-CN" altLang="en-US" sz="2400" i="1"/>
              <a:t>系统记录会员用户积分，收银员使用积分抵扣货款</a:t>
            </a:r>
            <a:endParaRPr lang="en-US" altLang="zh-CN" sz="2400" i="1"/>
          </a:p>
        </p:txBody>
      </p:sp>
      <p:sp>
        <p:nvSpPr>
          <p:cNvPr id="35844" name="灯片编号占位符 1">
            <a:extLst>
              <a:ext uri="{FF2B5EF4-FFF2-40B4-BE49-F238E27FC236}">
                <a16:creationId xmlns:a16="http://schemas.microsoft.com/office/drawing/2014/main" id="{09FCEEFE-2892-A7D9-F48F-9D66105BD86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59B195-3843-4386-BB24-C00D1525C73A}" type="slidenum">
              <a:rPr lang="en-US" altLang="zh-CN" smtClean="0">
                <a:latin typeface="Garamond" panose="02020404030301010803" pitchFamily="18" charset="0"/>
              </a:rPr>
              <a:pPr/>
              <a:t>42</a:t>
            </a:fld>
            <a:endParaRPr lang="en-US" altLang="zh-CN">
              <a:latin typeface="Garamond" panose="02020404030301010803"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F1EB00-5F30-3696-ABF4-BF91BA2C5B00}"/>
              </a:ext>
            </a:extLst>
          </p:cNvPr>
          <p:cNvSpPr>
            <a:spLocks noGrp="1" noChangeArrowheads="1"/>
          </p:cNvSpPr>
          <p:nvPr>
            <p:ph type="title"/>
          </p:nvPr>
        </p:nvSpPr>
        <p:spPr/>
        <p:txBody>
          <a:bodyPr/>
          <a:lstStyle/>
          <a:p>
            <a:pPr eaLnBrk="1" hangingPunct="1"/>
            <a:r>
              <a:rPr lang="zh-CN" altLang="en-US" sz="3800"/>
              <a:t>系统级需求（</a:t>
            </a:r>
            <a:r>
              <a:rPr lang="en-US" altLang="zh-CN" sz="3800"/>
              <a:t>System Requirement</a:t>
            </a:r>
            <a:r>
              <a:rPr lang="zh-CN" altLang="en-US" sz="3800"/>
              <a:t>，</a:t>
            </a:r>
            <a:r>
              <a:rPr lang="en-US" altLang="zh-CN" sz="3800"/>
              <a:t>SR</a:t>
            </a:r>
            <a:r>
              <a:rPr lang="zh-CN" altLang="en-US" sz="3800"/>
              <a:t>）</a:t>
            </a:r>
          </a:p>
        </p:txBody>
      </p:sp>
      <p:sp>
        <p:nvSpPr>
          <p:cNvPr id="36867" name="Rectangle 3">
            <a:extLst>
              <a:ext uri="{FF2B5EF4-FFF2-40B4-BE49-F238E27FC236}">
                <a16:creationId xmlns:a16="http://schemas.microsoft.com/office/drawing/2014/main" id="{E8C2591B-A968-AD62-2E7E-88B6E974F232}"/>
              </a:ext>
            </a:extLst>
          </p:cNvPr>
          <p:cNvSpPr>
            <a:spLocks noGrp="1" noChangeArrowheads="1"/>
          </p:cNvSpPr>
          <p:nvPr>
            <p:ph type="body" idx="1"/>
          </p:nvPr>
        </p:nvSpPr>
        <p:spPr/>
        <p:txBody>
          <a:bodyPr/>
          <a:lstStyle/>
          <a:p>
            <a:pPr eaLnBrk="1" hangingPunct="1">
              <a:lnSpc>
                <a:spcPct val="90000"/>
              </a:lnSpc>
            </a:pPr>
            <a:r>
              <a:rPr lang="zh-CN" altLang="en-US" sz="2600"/>
              <a:t>用户对系统行为的期望，一系列的系统行为联系在一起可以帮助用户完成任务，满足业务需求 </a:t>
            </a:r>
          </a:p>
          <a:p>
            <a:pPr eaLnBrk="1" hangingPunct="1">
              <a:lnSpc>
                <a:spcPct val="90000"/>
              </a:lnSpc>
            </a:pPr>
            <a:r>
              <a:rPr lang="zh-CN" altLang="en-US" sz="2600"/>
              <a:t>系统需求可以直接映射为系统行为（对应需求规格说明），定义了系统中需要实现的功能，描述了开发人员需要实现什么 </a:t>
            </a:r>
          </a:p>
          <a:p>
            <a:pPr eaLnBrk="1" hangingPunct="1">
              <a:lnSpc>
                <a:spcPct val="90000"/>
              </a:lnSpc>
            </a:pPr>
            <a:r>
              <a:rPr lang="zh-CN" altLang="en-US" sz="2600"/>
              <a:t>将用户需求转化为系统需求的过程是一个复杂的过程</a:t>
            </a:r>
          </a:p>
          <a:p>
            <a:pPr lvl="1" eaLnBrk="1" hangingPunct="1">
              <a:lnSpc>
                <a:spcPct val="90000"/>
              </a:lnSpc>
            </a:pPr>
            <a:r>
              <a:rPr lang="zh-CN" altLang="en-US" sz="2200"/>
              <a:t>首先需要分析问题领域及其特性，从中发现问题域和计算机系统的共享知识，建立系统的知识模型；</a:t>
            </a:r>
          </a:p>
          <a:p>
            <a:pPr lvl="1" eaLnBrk="1" hangingPunct="1">
              <a:lnSpc>
                <a:spcPct val="90000"/>
              </a:lnSpc>
            </a:pPr>
            <a:r>
              <a:rPr lang="zh-CN" altLang="en-US" sz="2200"/>
              <a:t>然后将用户需求部署到系统模型当中，即定义系列的系统行为，让它们联合起来实现用户需求，每一个系统行为即为一个系统需求。</a:t>
            </a:r>
          </a:p>
          <a:p>
            <a:pPr lvl="1" eaLnBrk="1" hangingPunct="1">
              <a:lnSpc>
                <a:spcPct val="90000"/>
              </a:lnSpc>
            </a:pPr>
            <a:r>
              <a:rPr lang="zh-CN" altLang="en-US" sz="2200"/>
              <a:t>该过程就是需求工程当中最为重要的需求分析活动，又称建模与分析活动。 </a:t>
            </a:r>
          </a:p>
        </p:txBody>
      </p:sp>
      <p:sp>
        <p:nvSpPr>
          <p:cNvPr id="36868" name="灯片编号占位符 1">
            <a:extLst>
              <a:ext uri="{FF2B5EF4-FFF2-40B4-BE49-F238E27FC236}">
                <a16:creationId xmlns:a16="http://schemas.microsoft.com/office/drawing/2014/main" id="{90D342AF-E0DC-0769-1979-00820981140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74C557-6028-48F3-89A7-7AC1E284C555}" type="slidenum">
              <a:rPr lang="en-US" altLang="zh-CN" smtClean="0">
                <a:latin typeface="Garamond" panose="02020404030301010803" pitchFamily="18" charset="0"/>
              </a:rPr>
              <a:pPr/>
              <a:t>43</a:t>
            </a:fld>
            <a:endParaRPr lang="en-US" altLang="zh-CN">
              <a:latin typeface="Garamond" panose="02020404030301010803"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E1005F01-1D2E-6152-BAEE-FA844AD972CD}"/>
              </a:ext>
            </a:extLst>
          </p:cNvPr>
          <p:cNvSpPr>
            <a:spLocks noGrp="1" noChangeArrowheads="1"/>
          </p:cNvSpPr>
          <p:nvPr>
            <p:ph type="title"/>
          </p:nvPr>
        </p:nvSpPr>
        <p:spPr/>
        <p:txBody>
          <a:bodyPr/>
          <a:lstStyle/>
          <a:p>
            <a:r>
              <a:rPr lang="zh-CN" altLang="en-US"/>
              <a:t>系统级需求</a:t>
            </a:r>
          </a:p>
        </p:txBody>
      </p:sp>
      <p:sp>
        <p:nvSpPr>
          <p:cNvPr id="37891" name="内容占位符 2">
            <a:extLst>
              <a:ext uri="{FF2B5EF4-FFF2-40B4-BE49-F238E27FC236}">
                <a16:creationId xmlns:a16="http://schemas.microsoft.com/office/drawing/2014/main" id="{21767829-E6D9-6694-AE59-A513125B0713}"/>
              </a:ext>
            </a:extLst>
          </p:cNvPr>
          <p:cNvSpPr>
            <a:spLocks noGrp="1" noChangeArrowheads="1"/>
          </p:cNvSpPr>
          <p:nvPr>
            <p:ph idx="1"/>
          </p:nvPr>
        </p:nvSpPr>
        <p:spPr>
          <a:xfrm>
            <a:off x="457200" y="838200"/>
            <a:ext cx="8229600" cy="4530725"/>
          </a:xfrm>
        </p:spPr>
        <p:txBody>
          <a:bodyPr/>
          <a:lstStyle/>
          <a:p>
            <a:r>
              <a:rPr lang="zh-CN" altLang="en-US"/>
              <a:t>商品输入</a:t>
            </a:r>
          </a:p>
        </p:txBody>
      </p:sp>
      <p:graphicFrame>
        <p:nvGraphicFramePr>
          <p:cNvPr id="4" name="表格 3">
            <a:extLst>
              <a:ext uri="{FF2B5EF4-FFF2-40B4-BE49-F238E27FC236}">
                <a16:creationId xmlns:a16="http://schemas.microsoft.com/office/drawing/2014/main" id="{1221EF66-2088-223E-484B-D0D0216EF5B1}"/>
              </a:ext>
            </a:extLst>
          </p:cNvPr>
          <p:cNvGraphicFramePr>
            <a:graphicFrameLocks noGrp="1"/>
          </p:cNvGraphicFramePr>
          <p:nvPr/>
        </p:nvGraphicFramePr>
        <p:xfrm>
          <a:off x="76200" y="1295400"/>
          <a:ext cx="8991600" cy="5807075"/>
        </p:xfrm>
        <a:graphic>
          <a:graphicData uri="http://schemas.openxmlformats.org/drawingml/2006/table">
            <a:tbl>
              <a:tblPr/>
              <a:tblGrid>
                <a:gridCol w="1443038">
                  <a:extLst>
                    <a:ext uri="{9D8B030D-6E8A-4147-A177-3AD203B41FA5}">
                      <a16:colId xmlns:a16="http://schemas.microsoft.com/office/drawing/2014/main" val="20000"/>
                    </a:ext>
                  </a:extLst>
                </a:gridCol>
                <a:gridCol w="7548562">
                  <a:extLst>
                    <a:ext uri="{9D8B030D-6E8A-4147-A177-3AD203B41FA5}">
                      <a16:colId xmlns:a16="http://schemas.microsoft.com/office/drawing/2014/main" val="20001"/>
                    </a:ext>
                  </a:extLst>
                </a:gridCol>
              </a:tblGrid>
              <a:tr h="293688">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charset="0"/>
                          <a:ea typeface="宋体" pitchFamily="2" charset="-122"/>
                        </a:rPr>
                        <a:t>需求</a:t>
                      </a:r>
                      <a:r>
                        <a:rPr kumimoji="0" lang="en-US" altLang="zh-CN" sz="1800" b="1" i="0" u="none" strike="noStrike" cap="none" normalizeH="0" baseline="0">
                          <a:ln>
                            <a:noFill/>
                          </a:ln>
                          <a:solidFill>
                            <a:srgbClr val="FFFFFF"/>
                          </a:solidFill>
                          <a:effectLst/>
                          <a:latin typeface="Arial" charset="0"/>
                          <a:ea typeface="宋体" pitchFamily="2" charset="-122"/>
                        </a:rPr>
                        <a:t>ID</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charset="0"/>
                          <a:ea typeface="宋体" pitchFamily="2" charset="-122"/>
                        </a:rPr>
                        <a:t>需求描述</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81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在收银员输入商品目录中已存在的商品标识时，系统显示输入商品的信息，包括</a:t>
                      </a: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、名称、描述、价格、特价、数量、总价。</a:t>
                      </a: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的规则参见</a:t>
                      </a:r>
                      <a:r>
                        <a:rPr kumimoji="0" lang="en-US" altLang="zh-CN" sz="1800" b="0" i="0" u="none" strike="noStrike" cap="none" normalizeH="0" baseline="0">
                          <a:ln>
                            <a:noFill/>
                          </a:ln>
                          <a:solidFill>
                            <a:srgbClr val="000000"/>
                          </a:solidFill>
                          <a:effectLst/>
                          <a:latin typeface="Arial" charset="0"/>
                          <a:ea typeface="宋体" pitchFamily="2" charset="-122"/>
                        </a:rPr>
                        <a:t>DR1</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295275">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在收银员要求输入数量时，系统应该允许收银员输入商品的数量</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508000">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在收银员输入大于等于</a:t>
                      </a:r>
                      <a:r>
                        <a:rPr kumimoji="0" lang="en-US" altLang="zh-CN" sz="1800" b="0" i="0" u="none" strike="noStrike" cap="none" normalizeH="0" baseline="0">
                          <a:ln>
                            <a:noFill/>
                          </a:ln>
                          <a:solidFill>
                            <a:srgbClr val="000000"/>
                          </a:solidFill>
                          <a:effectLst/>
                          <a:latin typeface="Arial" charset="0"/>
                          <a:ea typeface="宋体" pitchFamily="2" charset="-122"/>
                        </a:rPr>
                        <a:t>1</a:t>
                      </a:r>
                      <a:r>
                        <a:rPr kumimoji="0" lang="zh-CN" altLang="zh-CN" sz="1800" b="0" i="0" u="none" strike="noStrike" cap="none" normalizeH="0" baseline="0">
                          <a:ln>
                            <a:noFill/>
                          </a:ln>
                          <a:solidFill>
                            <a:srgbClr val="000000"/>
                          </a:solidFill>
                          <a:effectLst/>
                          <a:latin typeface="Arial" charset="0"/>
                          <a:ea typeface="宋体" pitchFamily="2" charset="-122"/>
                        </a:rPr>
                        <a:t>的整数时，系统修改商品的数量为输入值，并更新显示</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295275">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SR1.1.2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在收银员输入其他内容时，系统提示输入数量无效</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295275">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系统应该计算并显示输入商品的总价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762000">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如果存在适用（商品标识、今天）的商品特价策略（参见</a:t>
                      </a:r>
                      <a:r>
                        <a:rPr kumimoji="0" lang="en-US" altLang="zh-CN" sz="1800" b="0" i="0" u="none" strike="noStrike" cap="none" normalizeH="0" baseline="0">
                          <a:ln>
                            <a:noFill/>
                          </a:ln>
                          <a:solidFill>
                            <a:srgbClr val="000000"/>
                          </a:solidFill>
                          <a:effectLst/>
                          <a:latin typeface="Arial" charset="0"/>
                          <a:ea typeface="宋体" pitchFamily="2" charset="-122"/>
                        </a:rPr>
                        <a:t>Rule3</a:t>
                      </a:r>
                      <a:r>
                        <a:rPr kumimoji="0" lang="zh-CN" altLang="zh-CN" sz="1800" b="0" i="0" u="none" strike="noStrike" cap="none" normalizeH="0" baseline="0">
                          <a:ln>
                            <a:noFill/>
                          </a:ln>
                          <a:solidFill>
                            <a:srgbClr val="000000"/>
                          </a:solidFill>
                          <a:effectLst/>
                          <a:latin typeface="Arial" charset="0"/>
                          <a:ea typeface="宋体" pitchFamily="2" charset="-122"/>
                        </a:rPr>
                        <a:t>），系统将该商品的特价设为特价策略的特价，并计算分项总价为（特价×数量），并将其计入特价商品总价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638175">
                <a:tc>
                  <a:txBody>
                    <a:bodyPr/>
                    <a:lstStyle>
                      <a:lvl1pPr indent="2540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25400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SR1.2.2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在商品是普通商品时，系统计算该商品分项总价为（商品的价格×商品的数量），并将其计入普通商品总价</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508000">
                <a:tc>
                  <a:txBody>
                    <a:bodyPr/>
                    <a:lstStyle>
                      <a:lvl1pPr indent="163513"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163513"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SR1.3</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在显示商品信息</a:t>
                      </a:r>
                      <a:r>
                        <a:rPr kumimoji="0" lang="en-US" altLang="zh-CN" sz="1800" b="0" i="0" u="none" strike="noStrike" cap="none" normalizeH="0" baseline="0">
                          <a:ln>
                            <a:noFill/>
                          </a:ln>
                          <a:solidFill>
                            <a:srgbClr val="000000"/>
                          </a:solidFill>
                          <a:effectLst/>
                          <a:latin typeface="Arial" charset="0"/>
                          <a:ea typeface="宋体" pitchFamily="2" charset="-122"/>
                        </a:rPr>
                        <a:t>0.5</a:t>
                      </a:r>
                      <a:r>
                        <a:rPr kumimoji="0" lang="zh-CN" altLang="zh-CN" sz="1800" b="0" i="0" u="none" strike="noStrike" cap="none" normalizeH="0" baseline="0">
                          <a:ln>
                            <a:noFill/>
                          </a:ln>
                          <a:solidFill>
                            <a:srgbClr val="000000"/>
                          </a:solidFill>
                          <a:effectLst/>
                          <a:latin typeface="Arial" charset="0"/>
                          <a:ea typeface="宋体" pitchFamily="2" charset="-122"/>
                        </a:rPr>
                        <a:t>秒之后，系统显示已输入商品列表，并将新输入商品添加到列表中</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2952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SR2</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在收银员输入商品目录中不存在的商品标识时，系统不予处理</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29527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DR1</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charset="0"/>
                          <a:ea typeface="宋体" pitchFamily="2" charset="-122"/>
                        </a:rPr>
                        <a:t>ID</a:t>
                      </a:r>
                      <a:r>
                        <a:rPr kumimoji="0" lang="zh-CN" altLang="zh-CN" sz="1800" b="0" i="0" u="none" strike="noStrike" cap="none" normalizeH="0" baseline="0">
                          <a:ln>
                            <a:noFill/>
                          </a:ln>
                          <a:solidFill>
                            <a:srgbClr val="000000"/>
                          </a:solidFill>
                          <a:effectLst/>
                          <a:latin typeface="Arial" charset="0"/>
                          <a:ea typeface="宋体" pitchFamily="2" charset="-122"/>
                        </a:rPr>
                        <a:t>是规则为</a:t>
                      </a:r>
                      <a:r>
                        <a:rPr kumimoji="0" lang="en-US" altLang="zh-CN" sz="1800" b="0" i="0" u="none" strike="noStrike" cap="none" normalizeH="0" baseline="0">
                          <a:ln>
                            <a:noFill/>
                          </a:ln>
                          <a:solidFill>
                            <a:srgbClr val="000000"/>
                          </a:solidFill>
                          <a:effectLst/>
                          <a:latin typeface="Arial" charset="0"/>
                          <a:ea typeface="宋体" pitchFamily="2" charset="-122"/>
                        </a:rPr>
                        <a:t>…</a:t>
                      </a:r>
                      <a:r>
                        <a:rPr kumimoji="0" lang="zh-CN" altLang="zh-CN" sz="1800" b="0" i="0" u="none" strike="noStrike" cap="none" normalizeH="0" baseline="0">
                          <a:ln>
                            <a:noFill/>
                          </a:ln>
                          <a:solidFill>
                            <a:srgbClr val="000000"/>
                          </a:solidFill>
                          <a:effectLst/>
                          <a:latin typeface="Arial" charset="0"/>
                          <a:ea typeface="宋体" pitchFamily="2" charset="-122"/>
                        </a:rPr>
                        <a:t>的商品条形码</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982663">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charset="0"/>
                          <a:ea typeface="宋体" pitchFamily="2" charset="-122"/>
                        </a:rPr>
                        <a:t>Rule3</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适用（商品标识，参照日期）的商品特价促销策略：</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charset="0"/>
                          <a:ea typeface="宋体" pitchFamily="2" charset="-122"/>
                        </a:rPr>
                        <a:t>（促销商品标识</a:t>
                      </a:r>
                      <a:r>
                        <a:rPr kumimoji="0" lang="en-US" altLang="zh-CN" sz="1800" b="0" i="0" u="none" strike="noStrike" cap="none" normalizeH="0" baseline="0">
                          <a:ln>
                            <a:noFill/>
                          </a:ln>
                          <a:solidFill>
                            <a:srgbClr val="000000"/>
                          </a:solidFill>
                          <a:effectLst/>
                          <a:latin typeface="Arial" charset="0"/>
                          <a:ea typeface="宋体" pitchFamily="2" charset="-122"/>
                        </a:rPr>
                        <a:t>=</a:t>
                      </a:r>
                      <a:r>
                        <a:rPr kumimoji="0" lang="zh-CN" altLang="zh-CN" sz="1800" b="0" i="0" u="none" strike="noStrike" cap="none" normalizeH="0" baseline="0">
                          <a:ln>
                            <a:noFill/>
                          </a:ln>
                          <a:solidFill>
                            <a:srgbClr val="000000"/>
                          </a:solidFill>
                          <a:effectLst/>
                          <a:latin typeface="Arial" charset="0"/>
                          <a:ea typeface="宋体" pitchFamily="2" charset="-122"/>
                        </a:rPr>
                        <a:t>商品标识）而且（（开始日期早于晚于参照日期）并且（结束日期晚于等于参照日期））</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bl>
          </a:graphicData>
        </a:graphic>
      </p:graphicFrame>
      <p:sp>
        <p:nvSpPr>
          <p:cNvPr id="37933" name="灯片编号占位符 1">
            <a:extLst>
              <a:ext uri="{FF2B5EF4-FFF2-40B4-BE49-F238E27FC236}">
                <a16:creationId xmlns:a16="http://schemas.microsoft.com/office/drawing/2014/main" id="{B133DF37-A5ED-80A4-D0E5-1AB8E78232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26869C-5036-467E-BC6F-054A9CDCFEFE}" type="slidenum">
              <a:rPr lang="en-US" altLang="zh-CN" smtClean="0">
                <a:latin typeface="Garamond" panose="02020404030301010803" pitchFamily="18" charset="0"/>
              </a:rPr>
              <a:pPr/>
              <a:t>44</a:t>
            </a:fld>
            <a:endParaRPr lang="en-US" altLang="zh-CN">
              <a:latin typeface="Garamond" panose="02020404030301010803"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1D023AE0-7DF9-DD85-7A00-D3B283874B8D}"/>
              </a:ext>
            </a:extLst>
          </p:cNvPr>
          <p:cNvSpPr>
            <a:spLocks noGrp="1" noChangeArrowheads="1"/>
          </p:cNvSpPr>
          <p:nvPr>
            <p:ph type="title"/>
          </p:nvPr>
        </p:nvSpPr>
        <p:spPr/>
        <p:txBody>
          <a:bodyPr/>
          <a:lstStyle/>
          <a:p>
            <a:r>
              <a:rPr lang="en-US" altLang="zh-CN" sz="3600"/>
              <a:t>UR</a:t>
            </a:r>
            <a:r>
              <a:rPr lang="zh-CN" altLang="en-US" sz="3600"/>
              <a:t>与</a:t>
            </a:r>
            <a:r>
              <a:rPr lang="en-US" altLang="zh-CN" sz="3600"/>
              <a:t>SR</a:t>
            </a:r>
            <a:endParaRPr lang="zh-CN" altLang="en-US" sz="3600"/>
          </a:p>
        </p:txBody>
      </p:sp>
      <p:sp>
        <p:nvSpPr>
          <p:cNvPr id="38915" name="内容占位符 2">
            <a:extLst>
              <a:ext uri="{FF2B5EF4-FFF2-40B4-BE49-F238E27FC236}">
                <a16:creationId xmlns:a16="http://schemas.microsoft.com/office/drawing/2014/main" id="{D4825194-95FB-9DA6-F9FD-0B0521248EC2}"/>
              </a:ext>
            </a:extLst>
          </p:cNvPr>
          <p:cNvSpPr>
            <a:spLocks noGrp="1" noChangeArrowheads="1"/>
          </p:cNvSpPr>
          <p:nvPr>
            <p:ph idx="1"/>
          </p:nvPr>
        </p:nvSpPr>
        <p:spPr/>
        <p:txBody>
          <a:bodyPr/>
          <a:lstStyle/>
          <a:p>
            <a:r>
              <a:rPr lang="zh-CN" altLang="en-US" sz="2800"/>
              <a:t>用户需求和系统级需求在实践中经常是混淆的</a:t>
            </a:r>
            <a:endParaRPr lang="en-US" altLang="zh-CN" sz="2800"/>
          </a:p>
          <a:p>
            <a:pPr lvl="1"/>
            <a:r>
              <a:rPr lang="zh-CN" altLang="en-US" sz="2400"/>
              <a:t>用户习惯于用户需求；</a:t>
            </a:r>
            <a:endParaRPr lang="en-US" altLang="zh-CN" sz="2400"/>
          </a:p>
          <a:p>
            <a:pPr lvl="1"/>
            <a:r>
              <a:rPr lang="zh-CN" altLang="en-US" sz="2400"/>
              <a:t>开发者需要系统级需求，但得到的往往是用户需求</a:t>
            </a:r>
            <a:endParaRPr lang="en-US" altLang="zh-CN" sz="2400"/>
          </a:p>
          <a:p>
            <a:pPr lvl="2"/>
            <a:r>
              <a:rPr lang="zh-CN" altLang="en-US" sz="2000"/>
              <a:t>未能得到足够信息以准确地完成设计与实现工作</a:t>
            </a:r>
            <a:endParaRPr lang="en-US" altLang="zh-CN" sz="2000"/>
          </a:p>
          <a:p>
            <a:pPr lvl="2"/>
            <a:r>
              <a:rPr lang="zh-CN" altLang="en-US" sz="2000"/>
              <a:t>需要开发者以各自方式进行假设</a:t>
            </a:r>
            <a:r>
              <a:rPr lang="en-US" altLang="zh-CN" sz="2000"/>
              <a:t>…</a:t>
            </a:r>
          </a:p>
          <a:p>
            <a:r>
              <a:rPr lang="zh-CN" altLang="en-US" sz="2800"/>
              <a:t>正确处理用户需求和系统级需求</a:t>
            </a:r>
            <a:endParaRPr lang="en-US" altLang="zh-CN" sz="2800"/>
          </a:p>
          <a:p>
            <a:pPr lvl="1"/>
            <a:r>
              <a:rPr lang="zh-CN" altLang="en-US" sz="2400"/>
              <a:t>明确其不同点</a:t>
            </a:r>
            <a:endParaRPr lang="en-US" altLang="zh-CN" sz="2400"/>
          </a:p>
          <a:p>
            <a:pPr lvl="2"/>
            <a:r>
              <a:rPr lang="zh-CN" altLang="en-US" sz="2000"/>
              <a:t>用户需求</a:t>
            </a:r>
            <a:r>
              <a:rPr lang="en-US" altLang="zh-CN" sz="2000"/>
              <a:t>—</a:t>
            </a:r>
            <a:r>
              <a:rPr lang="zh-CN" altLang="en-US" sz="2000"/>
              <a:t>任务；系统级需求</a:t>
            </a:r>
            <a:r>
              <a:rPr lang="en-US" altLang="zh-CN" sz="2000"/>
              <a:t>—</a:t>
            </a:r>
            <a:r>
              <a:rPr lang="zh-CN" altLang="en-US" sz="2000"/>
              <a:t>交互</a:t>
            </a:r>
            <a:endParaRPr lang="en-US" altLang="zh-CN" sz="2000"/>
          </a:p>
          <a:p>
            <a:pPr lvl="1"/>
            <a:r>
              <a:rPr lang="zh-CN" altLang="en-US" sz="2400"/>
              <a:t>明确建立和维护用户需求与系统级需求的关系</a:t>
            </a:r>
            <a:endParaRPr lang="en-US" altLang="zh-CN" sz="2400"/>
          </a:p>
          <a:p>
            <a:pPr lvl="1"/>
            <a:r>
              <a:rPr lang="zh-CN" altLang="en-US" sz="2400"/>
              <a:t>系统级需求的建立需要需求分析人员的创造性（建模）</a:t>
            </a:r>
          </a:p>
        </p:txBody>
      </p:sp>
      <p:sp>
        <p:nvSpPr>
          <p:cNvPr id="38916" name="灯片编号占位符 1">
            <a:extLst>
              <a:ext uri="{FF2B5EF4-FFF2-40B4-BE49-F238E27FC236}">
                <a16:creationId xmlns:a16="http://schemas.microsoft.com/office/drawing/2014/main" id="{ECF57FBE-DB81-E285-C1FD-31CFFE7BB8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894E1B-3135-4252-A421-C2553E69B688}" type="slidenum">
              <a:rPr lang="en-US" altLang="zh-CN" smtClean="0">
                <a:latin typeface="Garamond" panose="02020404030301010803" pitchFamily="18" charset="0"/>
              </a:rPr>
              <a:pPr/>
              <a:t>45</a:t>
            </a:fld>
            <a:endParaRPr lang="en-US" altLang="zh-CN">
              <a:latin typeface="Garamond" panose="02020404030301010803"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5D9B4543-9606-791D-177A-391997B71CF5}"/>
              </a:ext>
            </a:extLst>
          </p:cNvPr>
          <p:cNvSpPr>
            <a:spLocks noGrp="1" noChangeArrowheads="1"/>
          </p:cNvSpPr>
          <p:nvPr>
            <p:ph type="title"/>
          </p:nvPr>
        </p:nvSpPr>
        <p:spPr/>
        <p:txBody>
          <a:bodyPr/>
          <a:lstStyle/>
          <a:p>
            <a:r>
              <a:rPr lang="zh-CN" altLang="en-US"/>
              <a:t>示例：混淆用户需求与系统级需求</a:t>
            </a:r>
            <a:br>
              <a:rPr lang="en-US" altLang="zh-CN"/>
            </a:br>
            <a:r>
              <a:rPr lang="en-US" altLang="zh-CN"/>
              <a:t>——</a:t>
            </a:r>
            <a:r>
              <a:rPr lang="zh-CN" altLang="en-US"/>
              <a:t>需求规格说明片段</a:t>
            </a:r>
          </a:p>
        </p:txBody>
      </p:sp>
      <p:graphicFrame>
        <p:nvGraphicFramePr>
          <p:cNvPr id="4" name="内容占位符 3">
            <a:extLst>
              <a:ext uri="{FF2B5EF4-FFF2-40B4-BE49-F238E27FC236}">
                <a16:creationId xmlns:a16="http://schemas.microsoft.com/office/drawing/2014/main" id="{B4F5AA7D-A890-23F2-C3FA-AEB90F84E76D}"/>
              </a:ext>
            </a:extLst>
          </p:cNvPr>
          <p:cNvGraphicFramePr>
            <a:graphicFrameLocks noGrp="1"/>
          </p:cNvGraphicFramePr>
          <p:nvPr>
            <p:ph idx="1"/>
          </p:nvPr>
        </p:nvGraphicFramePr>
        <p:xfrm>
          <a:off x="1428750" y="5253038"/>
          <a:ext cx="5810250" cy="684212"/>
        </p:xfrm>
        <a:graphic>
          <a:graphicData uri="http://schemas.openxmlformats.org/drawingml/2006/table">
            <a:tbl>
              <a:tblPr>
                <a:tableStyleId>{5C22544A-7EE6-4342-B048-85BDC9FD1C3A}</a:tableStyleId>
              </a:tblPr>
              <a:tblGrid>
                <a:gridCol w="515267">
                  <a:extLst>
                    <a:ext uri="{9D8B030D-6E8A-4147-A177-3AD203B41FA5}">
                      <a16:colId xmlns:a16="http://schemas.microsoft.com/office/drawing/2014/main" val="20000"/>
                    </a:ext>
                  </a:extLst>
                </a:gridCol>
                <a:gridCol w="5294983">
                  <a:extLst>
                    <a:ext uri="{9D8B030D-6E8A-4147-A177-3AD203B41FA5}">
                      <a16:colId xmlns:a16="http://schemas.microsoft.com/office/drawing/2014/main" val="20001"/>
                    </a:ext>
                  </a:extLst>
                </a:gridCol>
              </a:tblGrid>
              <a:tr h="379412">
                <a:tc>
                  <a:txBody>
                    <a:bodyPr/>
                    <a:lstStyle/>
                    <a:p>
                      <a:pPr algn="ctr">
                        <a:spcAft>
                          <a:spcPts val="0"/>
                        </a:spcAft>
                      </a:pPr>
                      <a:r>
                        <a:rPr lang="en-US" sz="2000" kern="100" dirty="0">
                          <a:effectLst/>
                        </a:rPr>
                        <a:t>ID</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2000" kern="100" dirty="0">
                          <a:effectLst/>
                        </a:rPr>
                        <a:t>描述</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304800">
                <a:tc>
                  <a:txBody>
                    <a:bodyPr/>
                    <a:lstStyle/>
                    <a:p>
                      <a:pPr algn="ctr">
                        <a:spcAft>
                          <a:spcPts val="0"/>
                        </a:spcAft>
                      </a:pPr>
                      <a:r>
                        <a:rPr lang="en-US" sz="2000" kern="100">
                          <a:effectLst/>
                        </a:rPr>
                        <a:t>R7</a:t>
                      </a:r>
                      <a:endParaRPr lang="zh-CN" sz="2000" kern="100">
                        <a:effectLst/>
                        <a:latin typeface="Times New Roman"/>
                        <a:ea typeface="宋体"/>
                      </a:endParaRPr>
                    </a:p>
                  </a:txBody>
                  <a:tcPr marL="68580" marR="68580" marT="0" marB="0" anchor="ctr"/>
                </a:tc>
                <a:tc>
                  <a:txBody>
                    <a:bodyPr/>
                    <a:lstStyle/>
                    <a:p>
                      <a:pPr algn="ctr">
                        <a:spcAft>
                          <a:spcPts val="0"/>
                        </a:spcAft>
                      </a:pPr>
                      <a:r>
                        <a:rPr lang="zh-CN" sz="2000" kern="100" dirty="0">
                          <a:effectLst/>
                        </a:rPr>
                        <a:t>系统提供预约理发师功能</a:t>
                      </a:r>
                      <a:endParaRPr lang="zh-CN" sz="2000" kern="100" dirty="0">
                        <a:effectLst/>
                        <a:latin typeface="Times New Roman"/>
                        <a:ea typeface="宋体"/>
                      </a:endParaRPr>
                    </a:p>
                  </a:txBody>
                  <a:tcPr marL="68580" marR="68580" marT="0" marB="0" anchor="ctr"/>
                </a:tc>
                <a:extLst>
                  <a:ext uri="{0D108BD9-81ED-4DB2-BD59-A6C34878D82A}">
                    <a16:rowId xmlns:a16="http://schemas.microsoft.com/office/drawing/2014/main" val="10001"/>
                  </a:ext>
                </a:extLst>
              </a:tr>
            </a:tbl>
          </a:graphicData>
        </a:graphic>
      </p:graphicFrame>
      <p:sp>
        <p:nvSpPr>
          <p:cNvPr id="39950" name="Rectangle 1">
            <a:extLst>
              <a:ext uri="{FF2B5EF4-FFF2-40B4-BE49-F238E27FC236}">
                <a16:creationId xmlns:a16="http://schemas.microsoft.com/office/drawing/2014/main" id="{60E37DA8-4517-74F9-8F0C-405CBADF2348}"/>
              </a:ext>
            </a:extLst>
          </p:cNvPr>
          <p:cNvSpPr>
            <a:spLocks noChangeArrowheads="1"/>
          </p:cNvSpPr>
          <p:nvPr/>
        </p:nvSpPr>
        <p:spPr bwMode="auto">
          <a:xfrm>
            <a:off x="914400" y="1752600"/>
            <a:ext cx="6181725"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3.2.6.1</a:t>
            </a:r>
            <a:r>
              <a:rPr lang="zh-CN" altLang="en-US" sz="1800" b="1">
                <a:latin typeface="Times New Roman" panose="02020603050405020304" pitchFamily="18" charset="0"/>
                <a:ea typeface="微软雅黑" panose="020B0503020204020204" pitchFamily="34" charset="-122"/>
              </a:rPr>
              <a:t>特性描述</a:t>
            </a:r>
            <a:endParaRPr lang="zh-CN" altLang="en-US" sz="1100"/>
          </a:p>
          <a:p>
            <a:pPr>
              <a:spcBef>
                <a:spcPct val="0"/>
              </a:spcBef>
              <a:buClrTx/>
              <a:buSzTx/>
              <a:buFontTx/>
              <a:buNone/>
            </a:pPr>
            <a:r>
              <a:rPr lang="zh-CN" altLang="en-US" sz="1800">
                <a:latin typeface="Times New Roman" panose="02020603050405020304" pitchFamily="18" charset="0"/>
                <a:ea typeface="微软雅黑" panose="020B0503020204020204" pitchFamily="34" charset="-122"/>
              </a:rPr>
              <a:t>用户可以在线预约理发，选定理发师</a:t>
            </a:r>
            <a:endParaRPr lang="zh-CN" altLang="en-US" sz="1100"/>
          </a:p>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3.2.6.2</a:t>
            </a:r>
            <a:r>
              <a:rPr lang="zh-CN" altLang="en-US" sz="1800" b="1">
                <a:latin typeface="Times New Roman" panose="02020603050405020304" pitchFamily="18" charset="0"/>
                <a:ea typeface="微软雅黑" panose="020B0503020204020204" pitchFamily="34" charset="-122"/>
              </a:rPr>
              <a:t>刺激</a:t>
            </a:r>
            <a:r>
              <a:rPr lang="en-US" altLang="zh-CN" sz="1800" b="1">
                <a:latin typeface="Times New Roman" panose="02020603050405020304" pitchFamily="18" charset="0"/>
                <a:ea typeface="微软雅黑" panose="020B0503020204020204" pitchFamily="34" charset="-122"/>
              </a:rPr>
              <a:t>/</a:t>
            </a:r>
            <a:r>
              <a:rPr lang="zh-CN" altLang="en-US" sz="1800" b="1">
                <a:latin typeface="Times New Roman" panose="02020603050405020304" pitchFamily="18" charset="0"/>
                <a:ea typeface="微软雅黑" panose="020B0503020204020204" pitchFamily="34" charset="-122"/>
              </a:rPr>
              <a:t>响应序列</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1</a:t>
            </a:r>
            <a:r>
              <a:rPr lang="zh-CN" altLang="en-US" sz="1800">
                <a:latin typeface="Times New Roman" panose="02020603050405020304" pitchFamily="18" charset="0"/>
                <a:ea typeface="微软雅黑" panose="020B0503020204020204" pitchFamily="34" charset="-122"/>
              </a:rPr>
              <a:t>） 用户请求进行在线预约</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2</a:t>
            </a:r>
            <a:r>
              <a:rPr lang="zh-CN" altLang="en-US" sz="1800">
                <a:latin typeface="Times New Roman" panose="02020603050405020304" pitchFamily="18" charset="0"/>
                <a:ea typeface="微软雅黑" panose="020B0503020204020204" pitchFamily="34" charset="-122"/>
              </a:rPr>
              <a:t>） 系统显示理发店列表</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3</a:t>
            </a:r>
            <a:r>
              <a:rPr lang="zh-CN" altLang="en-US" sz="1800">
                <a:latin typeface="Times New Roman" panose="02020603050405020304" pitchFamily="18" charset="0"/>
                <a:ea typeface="微软雅黑" panose="020B0503020204020204" pitchFamily="34" charset="-122"/>
              </a:rPr>
              <a:t>） 用户选择理发店</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4</a:t>
            </a:r>
            <a:r>
              <a:rPr lang="zh-CN" altLang="en-US" sz="1800">
                <a:latin typeface="Times New Roman" panose="02020603050405020304" pitchFamily="18" charset="0"/>
                <a:ea typeface="微软雅黑" panose="020B0503020204020204" pitchFamily="34" charset="-122"/>
              </a:rPr>
              <a:t>） 系统显示理发师列表（如果理发店提供）</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5</a:t>
            </a:r>
            <a:r>
              <a:rPr lang="zh-CN" altLang="en-US" sz="1800">
                <a:latin typeface="Times New Roman" panose="02020603050405020304" pitchFamily="18" charset="0"/>
                <a:ea typeface="微软雅黑" panose="020B0503020204020204" pitchFamily="34" charset="-122"/>
              </a:rPr>
              <a:t>） 用户选择理发师</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6</a:t>
            </a:r>
            <a:r>
              <a:rPr lang="zh-CN" altLang="en-US" sz="1800">
                <a:latin typeface="Times New Roman" panose="02020603050405020304" pitchFamily="18" charset="0"/>
                <a:ea typeface="微软雅黑" panose="020B0503020204020204" pitchFamily="34" charset="-122"/>
              </a:rPr>
              <a:t>） 系统显示预约订单详情</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7</a:t>
            </a:r>
            <a:r>
              <a:rPr lang="zh-CN" altLang="en-US" sz="1800">
                <a:latin typeface="Times New Roman" panose="02020603050405020304" pitchFamily="18" charset="0"/>
                <a:ea typeface="微软雅黑" panose="020B0503020204020204" pitchFamily="34" charset="-122"/>
              </a:rPr>
              <a:t>） 用户完成订单：选择时间，填写备注</a:t>
            </a:r>
            <a:endParaRPr lang="zh-CN" altLang="en-US" sz="1100"/>
          </a:p>
          <a:p>
            <a:pPr>
              <a:spcBef>
                <a:spcPct val="0"/>
              </a:spcBef>
              <a:buClrTx/>
              <a:buSzTx/>
              <a:buFontTx/>
              <a:buNone/>
            </a:pPr>
            <a:r>
              <a:rPr lang="en-US" altLang="zh-CN" sz="1800">
                <a:latin typeface="Times New Roman" panose="02020603050405020304" pitchFamily="18" charset="0"/>
                <a:ea typeface="微软雅黑" panose="020B0503020204020204" pitchFamily="34" charset="-122"/>
              </a:rPr>
              <a:t>8</a:t>
            </a:r>
            <a:r>
              <a:rPr lang="zh-CN" altLang="en-US" sz="1800">
                <a:latin typeface="Times New Roman" panose="02020603050405020304" pitchFamily="18" charset="0"/>
                <a:ea typeface="微软雅黑" panose="020B0503020204020204" pitchFamily="34" charset="-122"/>
              </a:rPr>
              <a:t>） 系统将预约单发送给对应商家</a:t>
            </a:r>
            <a:endParaRPr lang="zh-CN" altLang="en-US" sz="1100"/>
          </a:p>
          <a:p>
            <a:pPr>
              <a:spcBef>
                <a:spcPct val="0"/>
              </a:spcBef>
              <a:buClrTx/>
              <a:buSzTx/>
              <a:buFontTx/>
              <a:buNone/>
            </a:pPr>
            <a:r>
              <a:rPr lang="en-US" altLang="zh-CN" sz="1800" b="1">
                <a:latin typeface="Times New Roman" panose="02020603050405020304" pitchFamily="18" charset="0"/>
                <a:ea typeface="微软雅黑" panose="020B0503020204020204" pitchFamily="34" charset="-122"/>
              </a:rPr>
              <a:t>3.2.6.3</a:t>
            </a:r>
            <a:r>
              <a:rPr lang="zh-CN" altLang="en-US" sz="1800" b="1">
                <a:latin typeface="Times New Roman" panose="02020603050405020304" pitchFamily="18" charset="0"/>
                <a:ea typeface="微软雅黑" panose="020B0503020204020204" pitchFamily="34" charset="-122"/>
              </a:rPr>
              <a:t>相关功能需求</a:t>
            </a:r>
            <a:endParaRPr lang="zh-CN" altLang="en-US" sz="1100"/>
          </a:p>
          <a:p>
            <a:pPr>
              <a:spcBef>
                <a:spcPct val="0"/>
              </a:spcBef>
              <a:buClrTx/>
              <a:buSzTx/>
              <a:buFontTx/>
              <a:buNone/>
            </a:pPr>
            <a:endParaRPr lang="zh-CN" altLang="en-US" sz="4000"/>
          </a:p>
        </p:txBody>
      </p:sp>
      <p:sp>
        <p:nvSpPr>
          <p:cNvPr id="39951" name="灯片编号占位符 1">
            <a:extLst>
              <a:ext uri="{FF2B5EF4-FFF2-40B4-BE49-F238E27FC236}">
                <a16:creationId xmlns:a16="http://schemas.microsoft.com/office/drawing/2014/main" id="{F8FD2733-11C4-3F1A-4B2F-9914922AEE4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647111-DE88-4982-B1E6-19E67D50F5A3}" type="slidenum">
              <a:rPr lang="en-US" altLang="zh-CN" smtClean="0">
                <a:latin typeface="Garamond" panose="02020404030301010803" pitchFamily="18" charset="0"/>
              </a:rPr>
              <a:pPr/>
              <a:t>46</a:t>
            </a:fld>
            <a:endParaRPr lang="en-US" altLang="zh-CN">
              <a:latin typeface="Garamond" panose="02020404030301010803"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79ED120-076C-ECC9-976A-D63D50609DCE}"/>
              </a:ext>
            </a:extLst>
          </p:cNvPr>
          <p:cNvSpPr>
            <a:spLocks noGrp="1" noChangeArrowheads="1"/>
          </p:cNvSpPr>
          <p:nvPr>
            <p:ph type="title"/>
          </p:nvPr>
        </p:nvSpPr>
        <p:spPr>
          <a:xfrm>
            <a:off x="457200" y="277813"/>
            <a:ext cx="3048000" cy="1139825"/>
          </a:xfrm>
        </p:spPr>
        <p:txBody>
          <a:bodyPr/>
          <a:lstStyle/>
          <a:p>
            <a:r>
              <a:rPr lang="zh-CN" altLang="en-US" sz="3200"/>
              <a:t>实践中的需求层次性 </a:t>
            </a:r>
            <a:r>
              <a:rPr lang="en-US" altLang="zh-CN" sz="3200"/>
              <a:t>– </a:t>
            </a:r>
            <a:r>
              <a:rPr lang="zh-CN" altLang="en-US" sz="3200"/>
              <a:t>以华为云</a:t>
            </a:r>
            <a:r>
              <a:rPr lang="en-US" altLang="zh-CN" sz="3200"/>
              <a:t>DevCloud</a:t>
            </a:r>
            <a:r>
              <a:rPr lang="zh-CN" altLang="en-US" sz="3200"/>
              <a:t>为例</a:t>
            </a:r>
          </a:p>
        </p:txBody>
      </p:sp>
      <p:sp>
        <p:nvSpPr>
          <p:cNvPr id="40963" name="灯片编号占位符 3">
            <a:extLst>
              <a:ext uri="{FF2B5EF4-FFF2-40B4-BE49-F238E27FC236}">
                <a16:creationId xmlns:a16="http://schemas.microsoft.com/office/drawing/2014/main" id="{C5375A6F-62AD-7329-E7CF-79500FCB50E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4265998-9480-48DF-9E5A-814600BFE60F}" type="slidenum">
              <a:rPr lang="en-US" altLang="zh-CN" smtClean="0">
                <a:latin typeface="Garamond" panose="02020404030301010803" pitchFamily="18" charset="0"/>
              </a:rPr>
              <a:pPr/>
              <a:t>47</a:t>
            </a:fld>
            <a:endParaRPr lang="en-US" altLang="zh-CN">
              <a:latin typeface="Garamond" panose="02020404030301010803" pitchFamily="18" charset="0"/>
            </a:endParaRPr>
          </a:p>
        </p:txBody>
      </p:sp>
      <p:pic>
        <p:nvPicPr>
          <p:cNvPr id="6" name="图片 5">
            <a:extLst>
              <a:ext uri="{FF2B5EF4-FFF2-40B4-BE49-F238E27FC236}">
                <a16:creationId xmlns:a16="http://schemas.microsoft.com/office/drawing/2014/main" id="{B63D17A1-DAA8-F783-392E-E3C6B407D8A6}"/>
              </a:ext>
            </a:extLst>
          </p:cNvPr>
          <p:cNvPicPr>
            <a:picLocks noChangeAspect="1"/>
          </p:cNvPicPr>
          <p:nvPr/>
        </p:nvPicPr>
        <p:blipFill>
          <a:blip r:embed="rId2"/>
          <a:stretch>
            <a:fillRect/>
          </a:stretch>
        </p:blipFill>
        <p:spPr>
          <a:xfrm>
            <a:off x="3581400" y="457200"/>
            <a:ext cx="5453063" cy="2374900"/>
          </a:xfrm>
          <a:prstGeom prst="rect">
            <a:avLst/>
          </a:prstGeom>
          <a:ln w="12700">
            <a:solidFill>
              <a:schemeClr val="bg1">
                <a:lumMod val="85000"/>
              </a:schemeClr>
            </a:solidFill>
          </a:ln>
        </p:spPr>
      </p:pic>
      <p:graphicFrame>
        <p:nvGraphicFramePr>
          <p:cNvPr id="40965" name="对象 4">
            <a:extLst>
              <a:ext uri="{FF2B5EF4-FFF2-40B4-BE49-F238E27FC236}">
                <a16:creationId xmlns:a16="http://schemas.microsoft.com/office/drawing/2014/main" id="{E5CC938D-4DA2-87EE-0275-C01BED59D6AB}"/>
              </a:ext>
            </a:extLst>
          </p:cNvPr>
          <p:cNvGraphicFramePr>
            <a:graphicFrameLocks noChangeAspect="1"/>
          </p:cNvGraphicFramePr>
          <p:nvPr/>
        </p:nvGraphicFramePr>
        <p:xfrm>
          <a:off x="0" y="3581400"/>
          <a:ext cx="5334000" cy="2493963"/>
        </p:xfrm>
        <a:graphic>
          <a:graphicData uri="http://schemas.openxmlformats.org/presentationml/2006/ole">
            <mc:AlternateContent xmlns:mc="http://schemas.openxmlformats.org/markup-compatibility/2006">
              <mc:Choice xmlns:v="urn:schemas-microsoft-com:vml" Requires="v">
                <p:oleObj name="Visio" r:id="rId3" imgW="3664177" imgH="1711649" progId="Visio.Drawing.11">
                  <p:embed/>
                </p:oleObj>
              </mc:Choice>
              <mc:Fallback>
                <p:oleObj name="Visio" r:id="rId3" imgW="3664177" imgH="1711649" progId="Visio.Drawing.11">
                  <p:embed/>
                  <p:pic>
                    <p:nvPicPr>
                      <p:cNvPr id="40965" name="对象 4">
                        <a:extLst>
                          <a:ext uri="{FF2B5EF4-FFF2-40B4-BE49-F238E27FC236}">
                            <a16:creationId xmlns:a16="http://schemas.microsoft.com/office/drawing/2014/main" id="{E5CC938D-4DA2-87EE-0275-C01BED59D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53340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内容占位符 4">
            <a:extLst>
              <a:ext uri="{FF2B5EF4-FFF2-40B4-BE49-F238E27FC236}">
                <a16:creationId xmlns:a16="http://schemas.microsoft.com/office/drawing/2014/main" id="{D276D1D2-8285-2EE4-4A65-6EBA5392A06F}"/>
              </a:ext>
            </a:extLst>
          </p:cNvPr>
          <p:cNvGraphicFramePr>
            <a:graphicFrameLocks noGrp="1"/>
          </p:cNvGraphicFramePr>
          <p:nvPr>
            <p:ph idx="1"/>
          </p:nvPr>
        </p:nvGraphicFramePr>
        <p:xfrm>
          <a:off x="4181475" y="2832100"/>
          <a:ext cx="4743450" cy="3975100"/>
        </p:xfrm>
        <a:graphic>
          <a:graphicData uri="http://schemas.openxmlformats.org/drawingml/2006/table">
            <a:tbl>
              <a:tblPr firstRow="1" firstCol="1" bandRow="1">
                <a:tableStyleId>{5C22544A-7EE6-4342-B048-85BDC9FD1C3A}</a:tableStyleId>
              </a:tblPr>
              <a:tblGrid>
                <a:gridCol w="1331530">
                  <a:extLst>
                    <a:ext uri="{9D8B030D-6E8A-4147-A177-3AD203B41FA5}">
                      <a16:colId xmlns:a16="http://schemas.microsoft.com/office/drawing/2014/main" val="20000"/>
                    </a:ext>
                  </a:extLst>
                </a:gridCol>
                <a:gridCol w="3411920">
                  <a:extLst>
                    <a:ext uri="{9D8B030D-6E8A-4147-A177-3AD203B41FA5}">
                      <a16:colId xmlns:a16="http://schemas.microsoft.com/office/drawing/2014/main" val="20001"/>
                    </a:ext>
                  </a:extLst>
                </a:gridCol>
              </a:tblGrid>
              <a:tr h="0">
                <a:tc>
                  <a:txBody>
                    <a:bodyPr/>
                    <a:lstStyle/>
                    <a:p>
                      <a:pPr marL="648335" algn="ctr">
                        <a:lnSpc>
                          <a:spcPts val="1200"/>
                        </a:lnSpc>
                        <a:spcBef>
                          <a:spcPts val="400"/>
                        </a:spcBef>
                        <a:spcAft>
                          <a:spcPts val="400"/>
                        </a:spcAft>
                      </a:pPr>
                      <a:r>
                        <a:rPr lang="zh-CN" sz="1050" dirty="0">
                          <a:effectLst/>
                        </a:rPr>
                        <a:t>工作项类型</a:t>
                      </a:r>
                      <a:r>
                        <a:rPr lang="en-US" sz="1050" dirty="0">
                          <a:effectLst/>
                        </a:rPr>
                        <a:t>	</a:t>
                      </a:r>
                      <a:endParaRPr lang="zh-CN" sz="1050" dirty="0">
                        <a:effectLst/>
                        <a:latin typeface="Huawei Sans"/>
                        <a:ea typeface="方正兰亭黑简体"/>
                        <a:cs typeface="Arial" panose="020B0604020202020204" pitchFamily="34" charset="0"/>
                      </a:endParaRPr>
                    </a:p>
                  </a:txBody>
                  <a:tcPr marL="90175" marR="90175" marT="46990" marB="46990" anchor="ctr"/>
                </a:tc>
                <a:tc>
                  <a:txBody>
                    <a:bodyPr/>
                    <a:lstStyle/>
                    <a:p>
                      <a:pPr marL="648335" algn="ctr">
                        <a:lnSpc>
                          <a:spcPts val="1200"/>
                        </a:lnSpc>
                        <a:spcBef>
                          <a:spcPts val="400"/>
                        </a:spcBef>
                        <a:spcAft>
                          <a:spcPts val="400"/>
                        </a:spcAft>
                      </a:pPr>
                      <a:r>
                        <a:rPr lang="zh-CN" sz="1050" dirty="0">
                          <a:effectLst/>
                        </a:rPr>
                        <a:t>说明</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0"/>
                  </a:ext>
                </a:extLst>
              </a:tr>
              <a:tr h="0">
                <a:tc>
                  <a:txBody>
                    <a:bodyPr/>
                    <a:lstStyle/>
                    <a:p>
                      <a:pPr marL="648335" algn="ctr">
                        <a:lnSpc>
                          <a:spcPts val="1200"/>
                        </a:lnSpc>
                        <a:spcBef>
                          <a:spcPts val="400"/>
                        </a:spcBef>
                        <a:spcAft>
                          <a:spcPts val="400"/>
                        </a:spcAft>
                      </a:pPr>
                      <a:r>
                        <a:rPr lang="en-US" sz="1050" dirty="0">
                          <a:effectLst/>
                        </a:rPr>
                        <a:t>Epic	</a:t>
                      </a:r>
                      <a:endParaRPr lang="zh-CN" sz="1050" dirty="0">
                        <a:effectLst/>
                        <a:latin typeface="Huawei Sans"/>
                        <a:ea typeface="方正兰亭黑简体"/>
                        <a:cs typeface="Arial" panose="020B0604020202020204" pitchFamily="34" charset="0"/>
                      </a:endParaRPr>
                    </a:p>
                  </a:txBody>
                  <a:tcPr marL="90175" marR="90175" marT="46990" marB="46990" anchor="ctr"/>
                </a:tc>
                <a:tc>
                  <a:txBody>
                    <a:bodyPr/>
                    <a:lstStyle/>
                    <a:p>
                      <a:pPr marL="648335" algn="just">
                        <a:lnSpc>
                          <a:spcPts val="1200"/>
                        </a:lnSpc>
                        <a:spcBef>
                          <a:spcPts val="400"/>
                        </a:spcBef>
                        <a:spcAft>
                          <a:spcPts val="400"/>
                        </a:spcAft>
                      </a:pPr>
                      <a:r>
                        <a:rPr lang="zh-CN" sz="1050" dirty="0">
                          <a:effectLst/>
                        </a:rPr>
                        <a:t>通常是公司重要战略举措。</a:t>
                      </a:r>
                      <a:r>
                        <a:rPr lang="en-US" sz="1050" dirty="0">
                          <a:effectLst/>
                        </a:rPr>
                        <a:t>Epic</a:t>
                      </a:r>
                      <a:r>
                        <a:rPr lang="zh-CN" sz="1050" dirty="0">
                          <a:effectLst/>
                        </a:rPr>
                        <a:t>的粒度比较大，需要分解为</a:t>
                      </a:r>
                      <a:r>
                        <a:rPr lang="en-US" sz="1050" dirty="0">
                          <a:effectLst/>
                        </a:rPr>
                        <a:t>Feature</a:t>
                      </a:r>
                      <a:r>
                        <a:rPr lang="zh-CN" sz="1050" dirty="0">
                          <a:effectLst/>
                        </a:rPr>
                        <a:t>，并通过</a:t>
                      </a:r>
                      <a:r>
                        <a:rPr lang="en-US" sz="1050" dirty="0">
                          <a:effectLst/>
                        </a:rPr>
                        <a:t>Feature</a:t>
                      </a:r>
                      <a:r>
                        <a:rPr lang="zh-CN" sz="1050" dirty="0">
                          <a:effectLst/>
                        </a:rPr>
                        <a:t>继续分解细化为</a:t>
                      </a:r>
                      <a:r>
                        <a:rPr lang="en-US" sz="1050" dirty="0">
                          <a:effectLst/>
                        </a:rPr>
                        <a:t>User Story</a:t>
                      </a:r>
                      <a:r>
                        <a:rPr lang="zh-CN" sz="1050" dirty="0">
                          <a:effectLst/>
                        </a:rPr>
                        <a:t>来完成最终的开发和交付。</a:t>
                      </a:r>
                      <a:r>
                        <a:rPr lang="en-US" sz="1050" dirty="0">
                          <a:effectLst/>
                        </a:rPr>
                        <a:t>Epic</a:t>
                      </a:r>
                      <a:r>
                        <a:rPr lang="zh-CN" sz="1050" dirty="0">
                          <a:effectLst/>
                        </a:rPr>
                        <a:t>通常持续数月（</a:t>
                      </a:r>
                      <a:r>
                        <a:rPr lang="en-US" sz="1050" dirty="0">
                          <a:effectLst/>
                        </a:rPr>
                        <a:t>months</a:t>
                      </a:r>
                      <a:r>
                        <a:rPr lang="zh-CN" sz="1050" dirty="0">
                          <a:effectLst/>
                        </a:rPr>
                        <a:t>），需要多个迭代才能完成最终的交付。</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1"/>
                  </a:ext>
                </a:extLst>
              </a:tr>
              <a:tr h="0">
                <a:tc>
                  <a:txBody>
                    <a:bodyPr/>
                    <a:lstStyle/>
                    <a:p>
                      <a:pPr marL="648335" algn="ctr">
                        <a:lnSpc>
                          <a:spcPts val="1200"/>
                        </a:lnSpc>
                        <a:spcBef>
                          <a:spcPts val="400"/>
                        </a:spcBef>
                        <a:spcAft>
                          <a:spcPts val="400"/>
                        </a:spcAft>
                      </a:pPr>
                      <a:r>
                        <a:rPr lang="en-US" sz="1050">
                          <a:effectLst/>
                        </a:rPr>
                        <a:t>Feature</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zh-CN" sz="1050" dirty="0">
                          <a:effectLst/>
                        </a:rPr>
                        <a:t>通常是对用户有价值的功能，相比</a:t>
                      </a:r>
                      <a:r>
                        <a:rPr lang="en-US" sz="1050" dirty="0">
                          <a:effectLst/>
                        </a:rPr>
                        <a:t>Epic</a:t>
                      </a:r>
                      <a:r>
                        <a:rPr lang="zh-CN" sz="1050" dirty="0">
                          <a:effectLst/>
                        </a:rPr>
                        <a:t>，</a:t>
                      </a:r>
                      <a:r>
                        <a:rPr lang="en-US" sz="1050" dirty="0">
                          <a:effectLst/>
                        </a:rPr>
                        <a:t>Feature</a:t>
                      </a:r>
                      <a:r>
                        <a:rPr lang="zh-CN" sz="1050" dirty="0">
                          <a:effectLst/>
                        </a:rPr>
                        <a:t>更具体形象，客户可以直接感知，通常在产品发布时作为</a:t>
                      </a:r>
                      <a:r>
                        <a:rPr lang="en-US" sz="1050" dirty="0" err="1">
                          <a:effectLst/>
                        </a:rPr>
                        <a:t>ReleaseNotes</a:t>
                      </a:r>
                      <a:r>
                        <a:rPr lang="zh-CN" sz="1050" dirty="0">
                          <a:effectLst/>
                        </a:rPr>
                        <a:t>的一部分发布给客户。通常持续数个星期（</a:t>
                      </a:r>
                      <a:r>
                        <a:rPr lang="en-US" sz="1050" dirty="0">
                          <a:effectLst/>
                        </a:rPr>
                        <a:t>weeks</a:t>
                      </a:r>
                      <a:r>
                        <a:rPr lang="zh-CN" sz="1050" dirty="0">
                          <a:effectLst/>
                        </a:rPr>
                        <a:t>），需要多个迭代完成交付。</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2"/>
                  </a:ext>
                </a:extLst>
              </a:tr>
              <a:tr h="0">
                <a:tc>
                  <a:txBody>
                    <a:bodyPr/>
                    <a:lstStyle/>
                    <a:p>
                      <a:pPr marL="648335" algn="ctr">
                        <a:lnSpc>
                          <a:spcPts val="1200"/>
                        </a:lnSpc>
                        <a:spcBef>
                          <a:spcPts val="400"/>
                        </a:spcBef>
                        <a:spcAft>
                          <a:spcPts val="400"/>
                        </a:spcAft>
                      </a:pPr>
                      <a:r>
                        <a:rPr lang="en-US" sz="1050">
                          <a:effectLst/>
                        </a:rPr>
                        <a:t>Story</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en-US" sz="1050">
                          <a:effectLst/>
                        </a:rPr>
                        <a:t>User Story</a:t>
                      </a:r>
                      <a:r>
                        <a:rPr lang="zh-CN" sz="1050">
                          <a:effectLst/>
                        </a:rPr>
                        <a:t>的简称。是从用户角度对产品需求的详细描述，更小粒度的功能。</a:t>
                      </a:r>
                      <a:r>
                        <a:rPr lang="en-US" sz="1050">
                          <a:effectLst/>
                        </a:rPr>
                        <a:t>Story</a:t>
                      </a:r>
                      <a:r>
                        <a:rPr lang="zh-CN" sz="1050">
                          <a:effectLst/>
                        </a:rPr>
                        <a:t>承接</a:t>
                      </a:r>
                      <a:r>
                        <a:rPr lang="en-US" sz="1050">
                          <a:effectLst/>
                        </a:rPr>
                        <a:t>Feature</a:t>
                      </a:r>
                      <a:r>
                        <a:rPr lang="zh-CN" sz="1050">
                          <a:effectLst/>
                        </a:rPr>
                        <a:t>，并放入有优先级的</a:t>
                      </a:r>
                      <a:r>
                        <a:rPr lang="en-US" sz="1050">
                          <a:effectLst/>
                        </a:rPr>
                        <a:t>backlog</a:t>
                      </a:r>
                      <a:r>
                        <a:rPr lang="zh-CN" sz="1050">
                          <a:effectLst/>
                        </a:rPr>
                        <a:t>中，持续规划、滚动调整优先级，始终让高优先级的</a:t>
                      </a:r>
                      <a:r>
                        <a:rPr lang="en-US" sz="1050">
                          <a:effectLst/>
                        </a:rPr>
                        <a:t>Story</a:t>
                      </a:r>
                      <a:r>
                        <a:rPr lang="zh-CN" sz="1050">
                          <a:effectLst/>
                        </a:rPr>
                        <a:t>更早的交付给客户。</a:t>
                      </a:r>
                      <a:r>
                        <a:rPr lang="en-US" sz="1050">
                          <a:effectLst/>
                        </a:rPr>
                        <a:t>Story</a:t>
                      </a:r>
                      <a:r>
                        <a:rPr lang="zh-CN" sz="1050">
                          <a:effectLst/>
                        </a:rPr>
                        <a:t>通常需要满足</a:t>
                      </a:r>
                      <a:r>
                        <a:rPr lang="en-US" sz="1050">
                          <a:effectLst/>
                        </a:rPr>
                        <a:t>INVEST</a:t>
                      </a:r>
                      <a:r>
                        <a:rPr lang="zh-CN" sz="1050">
                          <a:effectLst/>
                        </a:rPr>
                        <a:t>原则。</a:t>
                      </a:r>
                      <a:r>
                        <a:rPr lang="en-US" sz="1050">
                          <a:effectLst/>
                        </a:rPr>
                        <a:t>Story</a:t>
                      </a:r>
                      <a:r>
                        <a:rPr lang="zh-CN" sz="1050">
                          <a:effectLst/>
                        </a:rPr>
                        <a:t>通常持续数天（</a:t>
                      </a:r>
                      <a:r>
                        <a:rPr lang="en-US" sz="1050">
                          <a:effectLst/>
                        </a:rPr>
                        <a:t>days</a:t>
                      </a:r>
                      <a:r>
                        <a:rPr lang="zh-CN" sz="1050">
                          <a:effectLst/>
                        </a:rPr>
                        <a:t>），并应在一个迭代内完成交付。</a:t>
                      </a:r>
                      <a:endParaRPr lang="zh-CN" sz="105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3"/>
                  </a:ext>
                </a:extLst>
              </a:tr>
              <a:tr h="0">
                <a:tc>
                  <a:txBody>
                    <a:bodyPr/>
                    <a:lstStyle/>
                    <a:p>
                      <a:pPr marL="648335" algn="ctr">
                        <a:lnSpc>
                          <a:spcPts val="1200"/>
                        </a:lnSpc>
                        <a:spcBef>
                          <a:spcPts val="400"/>
                        </a:spcBef>
                        <a:spcAft>
                          <a:spcPts val="400"/>
                        </a:spcAft>
                      </a:pPr>
                      <a:r>
                        <a:rPr lang="en-US" sz="1050">
                          <a:effectLst/>
                        </a:rPr>
                        <a:t>Task</a:t>
                      </a:r>
                      <a:endParaRPr lang="zh-CN" sz="1050">
                        <a:effectLst/>
                        <a:latin typeface="Huawei Sans"/>
                        <a:ea typeface="方正兰亭黑简体"/>
                        <a:cs typeface="Arial" panose="020B0604020202020204" pitchFamily="34" charset="0"/>
                      </a:endParaRPr>
                    </a:p>
                  </a:txBody>
                  <a:tcPr marL="90175" marR="90175" marT="46990" marB="46990" anchor="ctr"/>
                </a:tc>
                <a:tc>
                  <a:txBody>
                    <a:bodyPr/>
                    <a:lstStyle/>
                    <a:p>
                      <a:pPr marL="648335">
                        <a:lnSpc>
                          <a:spcPts val="1200"/>
                        </a:lnSpc>
                        <a:spcBef>
                          <a:spcPts val="400"/>
                        </a:spcBef>
                        <a:spcAft>
                          <a:spcPts val="400"/>
                        </a:spcAft>
                      </a:pPr>
                      <a:r>
                        <a:rPr lang="zh-CN" sz="1050" dirty="0">
                          <a:effectLst/>
                        </a:rPr>
                        <a:t>在迭代计划会议中，将纳入迭代的</a:t>
                      </a:r>
                      <a:r>
                        <a:rPr lang="en-US" sz="1050" dirty="0">
                          <a:effectLst/>
                        </a:rPr>
                        <a:t>Story</a:t>
                      </a:r>
                      <a:r>
                        <a:rPr lang="zh-CN" sz="1050" dirty="0">
                          <a:effectLst/>
                        </a:rPr>
                        <a:t>指派给具体成员，并分解成一个或多个</a:t>
                      </a:r>
                      <a:r>
                        <a:rPr lang="en-US" sz="1050" dirty="0">
                          <a:effectLst/>
                        </a:rPr>
                        <a:t>Task</a:t>
                      </a:r>
                      <a:r>
                        <a:rPr lang="zh-CN" sz="1050" dirty="0">
                          <a:effectLst/>
                        </a:rPr>
                        <a:t>，填写</a:t>
                      </a:r>
                      <a:r>
                        <a:rPr lang="en-US" sz="1050" dirty="0">
                          <a:effectLst/>
                        </a:rPr>
                        <a:t>“</a:t>
                      </a:r>
                      <a:r>
                        <a:rPr lang="zh-CN" sz="1050" dirty="0">
                          <a:effectLst/>
                        </a:rPr>
                        <a:t>预计工时</a:t>
                      </a:r>
                      <a:r>
                        <a:rPr lang="en-US" sz="1050" dirty="0">
                          <a:effectLst/>
                        </a:rPr>
                        <a:t>”</a:t>
                      </a:r>
                      <a:r>
                        <a:rPr lang="zh-CN" sz="1050" dirty="0">
                          <a:effectLst/>
                        </a:rPr>
                        <a:t>。</a:t>
                      </a:r>
                      <a:endParaRPr lang="zh-CN" sz="1050" dirty="0">
                        <a:effectLst/>
                        <a:latin typeface="Huawei Sans"/>
                        <a:ea typeface="方正兰亭黑简体"/>
                        <a:cs typeface="Arial" panose="020B0604020202020204" pitchFamily="34" charset="0"/>
                      </a:endParaRPr>
                    </a:p>
                  </a:txBody>
                  <a:tcPr marL="90175" marR="90175" marT="46990" marB="4699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8145FE3-85F3-9951-50A6-86501449CD5A}"/>
              </a:ext>
            </a:extLst>
          </p:cNvPr>
          <p:cNvSpPr>
            <a:spLocks noGrp="1" noChangeArrowheads="1"/>
          </p:cNvSpPr>
          <p:nvPr>
            <p:ph type="title"/>
          </p:nvPr>
        </p:nvSpPr>
        <p:spPr/>
        <p:txBody>
          <a:bodyPr/>
          <a:lstStyle/>
          <a:p>
            <a:pPr eaLnBrk="1" hangingPunct="1"/>
            <a:r>
              <a:rPr lang="zh-CN" altLang="en-US"/>
              <a:t>主要内容</a:t>
            </a:r>
          </a:p>
        </p:txBody>
      </p:sp>
      <p:sp>
        <p:nvSpPr>
          <p:cNvPr id="41987" name="Rectangle 3">
            <a:extLst>
              <a:ext uri="{FF2B5EF4-FFF2-40B4-BE49-F238E27FC236}">
                <a16:creationId xmlns:a16="http://schemas.microsoft.com/office/drawing/2014/main" id="{C2BEB14C-EA6A-A1BA-B67A-04C9CAB9E563}"/>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zh-CN" altLang="en-US"/>
              <a:t>需求的定义</a:t>
            </a:r>
          </a:p>
          <a:p>
            <a:pPr marL="571500" indent="-571500" eaLnBrk="1" hangingPunct="1">
              <a:buFont typeface="Wingdings" panose="05000000000000000000" pitchFamily="2" charset="2"/>
              <a:buAutoNum type="arabicPeriod"/>
            </a:pPr>
            <a:r>
              <a:rPr lang="zh-CN" altLang="en-US"/>
              <a:t>基本概念的区分</a:t>
            </a:r>
            <a:endParaRPr lang="en-US" altLang="zh-CN"/>
          </a:p>
          <a:p>
            <a:pPr marL="571500" indent="-571500" eaLnBrk="1" hangingPunct="1">
              <a:buFont typeface="Wingdings" panose="05000000000000000000" pitchFamily="2" charset="2"/>
              <a:buAutoNum type="arabicPeriod"/>
            </a:pPr>
            <a:r>
              <a:rPr lang="zh-CN" altLang="en-US"/>
              <a:t>需求的层次性</a:t>
            </a:r>
            <a:endParaRPr lang="en-US" altLang="zh-CN"/>
          </a:p>
          <a:p>
            <a:pPr marL="571500" indent="-571500" eaLnBrk="1" hangingPunct="1">
              <a:buFont typeface="Wingdings" panose="05000000000000000000" pitchFamily="2" charset="2"/>
              <a:buAutoNum type="arabicPeriod"/>
            </a:pPr>
            <a:r>
              <a:rPr lang="zh-CN" altLang="en-US">
                <a:solidFill>
                  <a:srgbClr val="FF0000"/>
                </a:solidFill>
              </a:rPr>
              <a:t>需求的常见类型</a:t>
            </a:r>
          </a:p>
          <a:p>
            <a:pPr marL="571500" indent="-571500" eaLnBrk="1" hangingPunct="1">
              <a:buFont typeface="Wingdings" panose="05000000000000000000" pitchFamily="2" charset="2"/>
              <a:buAutoNum type="arabicPeriod"/>
            </a:pPr>
            <a:r>
              <a:rPr lang="zh-CN" altLang="en-US"/>
              <a:t>优秀需求的特性</a:t>
            </a:r>
          </a:p>
        </p:txBody>
      </p:sp>
      <p:sp>
        <p:nvSpPr>
          <p:cNvPr id="41988" name="灯片编号占位符 1">
            <a:extLst>
              <a:ext uri="{FF2B5EF4-FFF2-40B4-BE49-F238E27FC236}">
                <a16:creationId xmlns:a16="http://schemas.microsoft.com/office/drawing/2014/main" id="{C5450E4C-D8E6-1EDA-8EBC-62EA5DF4FE0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3D31AF-08A9-46DE-8B29-A204A101E173}" type="slidenum">
              <a:rPr lang="en-US" altLang="zh-CN" smtClean="0">
                <a:latin typeface="Garamond" panose="02020404030301010803" pitchFamily="18" charset="0"/>
              </a:rPr>
              <a:pPr/>
              <a:t>48</a:t>
            </a:fld>
            <a:endParaRPr lang="en-US" altLang="zh-CN">
              <a:latin typeface="Garamond" panose="020204040303010108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BB412E-7B61-399F-7F7C-E77385D12C10}"/>
              </a:ext>
            </a:extLst>
          </p:cNvPr>
          <p:cNvSpPr>
            <a:spLocks noGrp="1" noChangeArrowheads="1"/>
          </p:cNvSpPr>
          <p:nvPr>
            <p:ph type="title"/>
          </p:nvPr>
        </p:nvSpPr>
        <p:spPr/>
        <p:txBody>
          <a:bodyPr/>
          <a:lstStyle/>
          <a:p>
            <a:pPr eaLnBrk="1" hangingPunct="1"/>
            <a:r>
              <a:rPr lang="zh-CN" altLang="en-US"/>
              <a:t>软件需求的分类</a:t>
            </a:r>
            <a:r>
              <a:rPr lang="en-US" altLang="zh-CN"/>
              <a:t>IEEE </a:t>
            </a:r>
          </a:p>
        </p:txBody>
      </p:sp>
      <p:sp>
        <p:nvSpPr>
          <p:cNvPr id="43011" name="Rectangle 3">
            <a:extLst>
              <a:ext uri="{FF2B5EF4-FFF2-40B4-BE49-F238E27FC236}">
                <a16:creationId xmlns:a16="http://schemas.microsoft.com/office/drawing/2014/main" id="{E732AAF2-2AD7-1E92-1684-AE5DA09C380C}"/>
              </a:ext>
            </a:extLst>
          </p:cNvPr>
          <p:cNvSpPr>
            <a:spLocks noGrp="1" noChangeArrowheads="1"/>
          </p:cNvSpPr>
          <p:nvPr>
            <p:ph type="body" idx="1"/>
          </p:nvPr>
        </p:nvSpPr>
        <p:spPr>
          <a:xfrm>
            <a:off x="457200" y="1143000"/>
            <a:ext cx="8229600" cy="4987925"/>
          </a:xfrm>
        </p:spPr>
        <p:txBody>
          <a:bodyPr/>
          <a:lstStyle/>
          <a:p>
            <a:pPr eaLnBrk="1" hangingPunct="1">
              <a:lnSpc>
                <a:spcPct val="80000"/>
              </a:lnSpc>
            </a:pPr>
            <a:r>
              <a:rPr lang="zh-CN" altLang="en-US" sz="2100"/>
              <a:t>功能需求（</a:t>
            </a:r>
            <a:r>
              <a:rPr lang="en-US" altLang="zh-CN" sz="2100"/>
              <a:t>Functional Requirement</a:t>
            </a:r>
            <a:r>
              <a:rPr lang="zh-CN" altLang="en-US" sz="2100"/>
              <a:t>）：</a:t>
            </a:r>
          </a:p>
          <a:p>
            <a:pPr lvl="1" eaLnBrk="1" hangingPunct="1">
              <a:lnSpc>
                <a:spcPct val="80000"/>
              </a:lnSpc>
            </a:pPr>
            <a:r>
              <a:rPr lang="zh-CN" altLang="en-US" sz="2000"/>
              <a:t>和系统主要工作相关的需求，即在不考虑物理约束的情况下，用户希望系统所能够执行的活动，这些活动可以帮助用户完成任务。功能需求主要表现为系统和环境之间的行为交互。</a:t>
            </a:r>
          </a:p>
          <a:p>
            <a:pPr eaLnBrk="1" hangingPunct="1">
              <a:lnSpc>
                <a:spcPct val="80000"/>
              </a:lnSpc>
            </a:pPr>
            <a:r>
              <a:rPr lang="zh-CN" altLang="en-US" sz="2100"/>
              <a:t>性能需求（</a:t>
            </a:r>
            <a:r>
              <a:rPr lang="en-US" altLang="zh-CN" sz="2100"/>
              <a:t>Performance Requirement</a:t>
            </a:r>
            <a:r>
              <a:rPr lang="zh-CN" altLang="en-US" sz="2100"/>
              <a:t>）：</a:t>
            </a:r>
          </a:p>
          <a:p>
            <a:pPr lvl="1" eaLnBrk="1" hangingPunct="1">
              <a:lnSpc>
                <a:spcPct val="80000"/>
              </a:lnSpc>
            </a:pPr>
            <a:r>
              <a:rPr lang="zh-CN" altLang="en-US" sz="2000"/>
              <a:t>系统整体或系统组成部分应该拥有的性能特征，例如</a:t>
            </a:r>
            <a:r>
              <a:rPr lang="en-US" altLang="zh-CN" sz="2000"/>
              <a:t>CPU</a:t>
            </a:r>
            <a:r>
              <a:rPr lang="zh-CN" altLang="en-US" sz="2000"/>
              <a:t>使用率、内存使用率等。</a:t>
            </a:r>
          </a:p>
          <a:p>
            <a:pPr eaLnBrk="1" hangingPunct="1">
              <a:lnSpc>
                <a:spcPct val="80000"/>
              </a:lnSpc>
            </a:pPr>
            <a:r>
              <a:rPr lang="zh-CN" altLang="en-US" sz="2100"/>
              <a:t>质量属性（</a:t>
            </a:r>
            <a:r>
              <a:rPr lang="en-US" altLang="zh-CN" sz="2100"/>
              <a:t>Quality Attribute</a:t>
            </a:r>
            <a:r>
              <a:rPr lang="zh-CN" altLang="en-US" sz="2100"/>
              <a:t>）：</a:t>
            </a:r>
          </a:p>
          <a:p>
            <a:pPr lvl="1" eaLnBrk="1" hangingPunct="1">
              <a:lnSpc>
                <a:spcPct val="80000"/>
              </a:lnSpc>
            </a:pPr>
            <a:r>
              <a:rPr lang="zh-CN" altLang="en-US" sz="2000"/>
              <a:t>系统完成工作的质量，即系统需要在一个“好的程度”上实现功能需求，例如可靠性程度、可维护性程度等。</a:t>
            </a:r>
          </a:p>
          <a:p>
            <a:pPr eaLnBrk="1" hangingPunct="1">
              <a:lnSpc>
                <a:spcPct val="80000"/>
              </a:lnSpc>
            </a:pPr>
            <a:r>
              <a:rPr lang="zh-CN" altLang="en-US" sz="2100"/>
              <a:t>对外接口（</a:t>
            </a:r>
            <a:r>
              <a:rPr lang="en-US" altLang="zh-CN" sz="2100"/>
              <a:t>External Interface</a:t>
            </a:r>
            <a:r>
              <a:rPr lang="zh-CN" altLang="en-US" sz="2100"/>
              <a:t>）：</a:t>
            </a:r>
          </a:p>
          <a:p>
            <a:pPr lvl="1" eaLnBrk="1" hangingPunct="1">
              <a:lnSpc>
                <a:spcPct val="80000"/>
              </a:lnSpc>
            </a:pPr>
            <a:r>
              <a:rPr lang="zh-CN" altLang="en-US" sz="2000"/>
              <a:t>系统和环境中其他系统之间需要建立的接口，包括硬件接口、软件接口、数据库接口等等。</a:t>
            </a:r>
          </a:p>
          <a:p>
            <a:pPr eaLnBrk="1" hangingPunct="1">
              <a:lnSpc>
                <a:spcPct val="80000"/>
              </a:lnSpc>
            </a:pPr>
            <a:r>
              <a:rPr lang="zh-CN" altLang="en-US" sz="2100"/>
              <a:t>约束 </a:t>
            </a:r>
          </a:p>
          <a:p>
            <a:pPr lvl="1" eaLnBrk="1" hangingPunct="1">
              <a:lnSpc>
                <a:spcPct val="80000"/>
              </a:lnSpc>
            </a:pPr>
            <a:r>
              <a:rPr lang="zh-CN" altLang="en-US" sz="2000"/>
              <a:t>进行系统构造时需要遵守的约束，例如编程语言、硬件设施等 </a:t>
            </a:r>
            <a:endParaRPr lang="en-US" altLang="zh-CN" sz="2000"/>
          </a:p>
          <a:p>
            <a:pPr eaLnBrk="1" hangingPunct="1">
              <a:lnSpc>
                <a:spcPct val="80000"/>
              </a:lnSpc>
            </a:pPr>
            <a:r>
              <a:rPr lang="zh-CN" altLang="en-US" sz="2400"/>
              <a:t>其他</a:t>
            </a:r>
            <a:endParaRPr lang="en-US" altLang="zh-CN" sz="2400"/>
          </a:p>
          <a:p>
            <a:pPr lvl="1" eaLnBrk="1" hangingPunct="1">
              <a:lnSpc>
                <a:spcPct val="80000"/>
              </a:lnSpc>
            </a:pPr>
            <a:r>
              <a:rPr lang="zh-CN" altLang="en-US" sz="2000"/>
              <a:t>数据需求等</a:t>
            </a:r>
          </a:p>
        </p:txBody>
      </p:sp>
      <p:sp>
        <p:nvSpPr>
          <p:cNvPr id="43012" name="灯片编号占位符 1">
            <a:extLst>
              <a:ext uri="{FF2B5EF4-FFF2-40B4-BE49-F238E27FC236}">
                <a16:creationId xmlns:a16="http://schemas.microsoft.com/office/drawing/2014/main" id="{2314B756-5E0F-7A5B-B434-F25FAA135E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95FDC5-BD92-4AE3-AD78-D9B55B64B554}" type="slidenum">
              <a:rPr lang="en-US" altLang="zh-CN" smtClean="0">
                <a:latin typeface="Garamond" panose="02020404030301010803" pitchFamily="18" charset="0"/>
              </a:rPr>
              <a:pPr/>
              <a:t>49</a:t>
            </a:fld>
            <a:endParaRPr lang="en-US" altLang="zh-CN">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FB124-FC2E-4649-9A89-B5FA4A6689C3}"/>
              </a:ext>
            </a:extLst>
          </p:cNvPr>
          <p:cNvSpPr>
            <a:spLocks noGrp="1"/>
          </p:cNvSpPr>
          <p:nvPr>
            <p:ph type="title"/>
          </p:nvPr>
        </p:nvSpPr>
        <p:spPr>
          <a:xfrm>
            <a:off x="469624" y="693772"/>
            <a:ext cx="3173068" cy="994172"/>
          </a:xfrm>
        </p:spPr>
        <p:txBody>
          <a:bodyPr>
            <a:normAutofit fontScale="90000"/>
          </a:bodyPr>
          <a:lstStyle/>
          <a:p>
            <a:r>
              <a:rPr lang="zh-CN" altLang="en-US" dirty="0"/>
              <a:t>探索创意（以定位服务为例）</a:t>
            </a:r>
          </a:p>
        </p:txBody>
      </p:sp>
      <p:sp>
        <p:nvSpPr>
          <p:cNvPr id="3" name="内容占位符 2">
            <a:extLst>
              <a:ext uri="{FF2B5EF4-FFF2-40B4-BE49-F238E27FC236}">
                <a16:creationId xmlns:a16="http://schemas.microsoft.com/office/drawing/2014/main" id="{CC116F3A-3CBB-4D97-8725-CD4FE20D8E59}"/>
              </a:ext>
            </a:extLst>
          </p:cNvPr>
          <p:cNvSpPr>
            <a:spLocks noGrp="1"/>
          </p:cNvSpPr>
          <p:nvPr>
            <p:ph idx="1"/>
          </p:nvPr>
        </p:nvSpPr>
        <p:spPr>
          <a:xfrm>
            <a:off x="1" y="2286103"/>
            <a:ext cx="3642692" cy="4251546"/>
          </a:xfrm>
        </p:spPr>
        <p:txBody>
          <a:bodyPr>
            <a:normAutofit fontScale="77500" lnSpcReduction="20000"/>
          </a:bodyPr>
          <a:lstStyle/>
          <a:p>
            <a:r>
              <a:rPr lang="zh-CN" altLang="en-US" dirty="0"/>
              <a:t>送货上门：路线规划</a:t>
            </a:r>
            <a:endParaRPr lang="en-US" altLang="zh-CN" dirty="0"/>
          </a:p>
          <a:p>
            <a:pPr lvl="1"/>
            <a:r>
              <a:rPr lang="zh-CN" altLang="en-US" dirty="0"/>
              <a:t>按月付费？渠道？其它设备与软件？</a:t>
            </a:r>
            <a:endParaRPr lang="en-US" altLang="zh-CN" dirty="0"/>
          </a:p>
          <a:p>
            <a:r>
              <a:rPr lang="zh-CN" altLang="en-US" dirty="0"/>
              <a:t>酒庄经营者：土地管理</a:t>
            </a:r>
            <a:endParaRPr lang="en-US" altLang="zh-CN" dirty="0"/>
          </a:p>
          <a:p>
            <a:pPr lvl="1"/>
            <a:r>
              <a:rPr lang="zh-CN" altLang="en-US" dirty="0"/>
              <a:t>按月付费？渠道？其它设备与软件？</a:t>
            </a:r>
          </a:p>
          <a:p>
            <a:r>
              <a:rPr lang="zh-CN" altLang="en-US" dirty="0"/>
              <a:t>旅行者：定制化旅行建议</a:t>
            </a:r>
            <a:endParaRPr lang="en-US" altLang="zh-CN" dirty="0"/>
          </a:p>
          <a:p>
            <a:pPr lvl="1"/>
            <a:r>
              <a:rPr lang="zh-CN" altLang="en-US" dirty="0"/>
              <a:t>专属设备还是</a:t>
            </a:r>
            <a:r>
              <a:rPr lang="en-US" altLang="zh-CN" dirty="0"/>
              <a:t>APP</a:t>
            </a:r>
            <a:r>
              <a:rPr lang="zh-CN" altLang="en-US" dirty="0"/>
              <a:t>？航空公司能否作为渠道？吸引怎样的内容合作伙伴？客户可能买单的价值主张？</a:t>
            </a:r>
            <a:endParaRPr lang="en-US" altLang="zh-CN" dirty="0"/>
          </a:p>
          <a:p>
            <a:r>
              <a:rPr lang="zh-CN" altLang="en-US" b="1" dirty="0"/>
              <a:t>高德地图聚合打车</a:t>
            </a:r>
            <a:endParaRPr lang="en-US" altLang="zh-CN" b="1" dirty="0"/>
          </a:p>
          <a:p>
            <a:pPr lvl="1"/>
            <a:r>
              <a:rPr lang="zh-CN" altLang="en-US" b="1" dirty="0"/>
              <a:t>迫使滴滴冒险上市的根源</a:t>
            </a:r>
            <a:endParaRPr lang="en-US" altLang="zh-CN" b="1" dirty="0"/>
          </a:p>
          <a:p>
            <a:pPr lvl="1"/>
            <a:r>
              <a:rPr lang="zh-CN" altLang="en-US" b="1" dirty="0"/>
              <a:t>其它网约车提供商的（长尾）平台</a:t>
            </a:r>
            <a:endParaRPr lang="en-US" altLang="zh-CN" b="1" dirty="0"/>
          </a:p>
        </p:txBody>
      </p:sp>
      <p:pic>
        <p:nvPicPr>
          <p:cNvPr id="4" name="图片 3">
            <a:extLst>
              <a:ext uri="{FF2B5EF4-FFF2-40B4-BE49-F238E27FC236}">
                <a16:creationId xmlns:a16="http://schemas.microsoft.com/office/drawing/2014/main" id="{17C9A7F2-BF86-41CE-B405-D9606339D3CD}"/>
              </a:ext>
            </a:extLst>
          </p:cNvPr>
          <p:cNvPicPr>
            <a:picLocks noChangeAspect="1"/>
          </p:cNvPicPr>
          <p:nvPr/>
        </p:nvPicPr>
        <p:blipFill>
          <a:blip r:embed="rId2"/>
          <a:stretch>
            <a:fillRect/>
          </a:stretch>
        </p:blipFill>
        <p:spPr>
          <a:xfrm>
            <a:off x="3747941" y="693771"/>
            <a:ext cx="5323386" cy="5557941"/>
          </a:xfrm>
          <a:prstGeom prst="rect">
            <a:avLst/>
          </a:prstGeom>
        </p:spPr>
      </p:pic>
    </p:spTree>
    <p:extLst>
      <p:ext uri="{BB962C8B-B14F-4D97-AF65-F5344CB8AC3E}">
        <p14:creationId xmlns:p14="http://schemas.microsoft.com/office/powerpoint/2010/main" val="4086865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165A0116-20EF-C68D-F984-EE725A207575}"/>
              </a:ext>
            </a:extLst>
          </p:cNvPr>
          <p:cNvSpPr>
            <a:spLocks noGrp="1" noChangeArrowheads="1"/>
          </p:cNvSpPr>
          <p:nvPr>
            <p:ph type="title"/>
          </p:nvPr>
        </p:nvSpPr>
        <p:spPr/>
        <p:txBody>
          <a:bodyPr/>
          <a:lstStyle/>
          <a:p>
            <a:r>
              <a:rPr lang="zh-CN" altLang="en-US"/>
              <a:t>不同类型需求的作用</a:t>
            </a:r>
          </a:p>
        </p:txBody>
      </p:sp>
      <p:sp>
        <p:nvSpPr>
          <p:cNvPr id="44035" name="内容占位符 2">
            <a:extLst>
              <a:ext uri="{FF2B5EF4-FFF2-40B4-BE49-F238E27FC236}">
                <a16:creationId xmlns:a16="http://schemas.microsoft.com/office/drawing/2014/main" id="{E63BE9C7-1682-D788-141B-9674CD307F7E}"/>
              </a:ext>
            </a:extLst>
          </p:cNvPr>
          <p:cNvSpPr>
            <a:spLocks noGrp="1" noChangeArrowheads="1"/>
          </p:cNvSpPr>
          <p:nvPr>
            <p:ph idx="1"/>
          </p:nvPr>
        </p:nvSpPr>
        <p:spPr>
          <a:xfrm>
            <a:off x="762000" y="1143000"/>
            <a:ext cx="7467600" cy="4800600"/>
          </a:xfrm>
        </p:spPr>
        <p:txBody>
          <a:bodyPr/>
          <a:lstStyle/>
          <a:p>
            <a:pPr marL="439738" indent="-495300" eaLnBrk="1" hangingPunct="1">
              <a:lnSpc>
                <a:spcPct val="90000"/>
              </a:lnSpc>
            </a:pPr>
            <a:r>
              <a:rPr lang="zh-CN" altLang="en-US" sz="2800"/>
              <a:t>功能需求</a:t>
            </a:r>
            <a:endParaRPr lang="en-US" altLang="zh-CN" sz="2800"/>
          </a:p>
          <a:p>
            <a:pPr marL="839788" lvl="1" indent="-495300" eaLnBrk="1" hangingPunct="1">
              <a:lnSpc>
                <a:spcPct val="90000"/>
              </a:lnSpc>
            </a:pPr>
            <a:r>
              <a:rPr lang="zh-CN" altLang="en-US" sz="2400"/>
              <a:t>必备，价值的来源</a:t>
            </a:r>
          </a:p>
          <a:p>
            <a:pPr marL="439738" indent="-495300" eaLnBrk="1" hangingPunct="1">
              <a:lnSpc>
                <a:spcPct val="90000"/>
              </a:lnSpc>
            </a:pPr>
            <a:r>
              <a:rPr lang="zh-CN" altLang="en-US" sz="2800"/>
              <a:t>性能需求</a:t>
            </a:r>
            <a:endParaRPr lang="en-US" altLang="zh-CN" sz="2800"/>
          </a:p>
          <a:p>
            <a:pPr marL="839788" lvl="1" indent="-495300" eaLnBrk="1" hangingPunct="1">
              <a:lnSpc>
                <a:spcPct val="90000"/>
              </a:lnSpc>
            </a:pPr>
            <a:r>
              <a:rPr lang="zh-CN" altLang="en-US" sz="2400"/>
              <a:t>动态性（系统实际运行状态）需要专门模拟</a:t>
            </a:r>
          </a:p>
          <a:p>
            <a:pPr marL="439738" indent="-495300" eaLnBrk="1" hangingPunct="1">
              <a:lnSpc>
                <a:spcPct val="90000"/>
              </a:lnSpc>
            </a:pPr>
            <a:r>
              <a:rPr lang="zh-CN" altLang="en-US" sz="2800"/>
              <a:t>质量属性</a:t>
            </a:r>
            <a:endParaRPr lang="en-US" altLang="zh-CN" sz="2800"/>
          </a:p>
          <a:p>
            <a:pPr marL="839788" lvl="1" indent="-495300" eaLnBrk="1" hangingPunct="1">
              <a:lnSpc>
                <a:spcPct val="90000"/>
              </a:lnSpc>
            </a:pPr>
            <a:r>
              <a:rPr lang="zh-CN" altLang="en-US" sz="2400"/>
              <a:t>从设计（尤其是体系结构设计）的角度来讲</a:t>
            </a:r>
          </a:p>
          <a:p>
            <a:pPr marL="439738" indent="-495300" eaLnBrk="1" hangingPunct="1">
              <a:lnSpc>
                <a:spcPct val="90000"/>
              </a:lnSpc>
            </a:pPr>
            <a:r>
              <a:rPr lang="zh-CN" altLang="en-US" sz="2800"/>
              <a:t>对外接口</a:t>
            </a:r>
            <a:endParaRPr lang="en-US" altLang="zh-CN" sz="2800"/>
          </a:p>
          <a:p>
            <a:pPr marL="839788" lvl="1" indent="-495300" eaLnBrk="1" hangingPunct="1">
              <a:lnSpc>
                <a:spcPct val="90000"/>
              </a:lnSpc>
            </a:pPr>
            <a:r>
              <a:rPr lang="zh-CN" altLang="en-US" sz="2400"/>
              <a:t>从封装和信息隐藏，以及多平台交互的角度来讲</a:t>
            </a:r>
          </a:p>
          <a:p>
            <a:pPr marL="439738" indent="-495300" eaLnBrk="1" hangingPunct="1">
              <a:lnSpc>
                <a:spcPct val="90000"/>
              </a:lnSpc>
            </a:pPr>
            <a:r>
              <a:rPr lang="zh-CN" altLang="en-US" sz="2800"/>
              <a:t>约束</a:t>
            </a:r>
            <a:endParaRPr lang="en-US" altLang="zh-CN" sz="2800"/>
          </a:p>
          <a:p>
            <a:pPr marL="839788" lvl="1" indent="-495300" eaLnBrk="1" hangingPunct="1">
              <a:lnSpc>
                <a:spcPct val="90000"/>
              </a:lnSpc>
            </a:pPr>
            <a:r>
              <a:rPr lang="zh-CN" altLang="en-US" sz="2400"/>
              <a:t>容易忽略</a:t>
            </a:r>
            <a:endParaRPr lang="en-US" altLang="zh-CN" sz="2400"/>
          </a:p>
        </p:txBody>
      </p:sp>
      <p:sp>
        <p:nvSpPr>
          <p:cNvPr id="44036" name="灯片编号占位符 1">
            <a:extLst>
              <a:ext uri="{FF2B5EF4-FFF2-40B4-BE49-F238E27FC236}">
                <a16:creationId xmlns:a16="http://schemas.microsoft.com/office/drawing/2014/main" id="{796667A1-D378-7BCC-8B60-4D7B7095B3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436F8F-E207-4206-80D1-B325CCA4B7E4}" type="slidenum">
              <a:rPr lang="en-US" altLang="zh-CN" smtClean="0">
                <a:latin typeface="Garamond" panose="02020404030301010803" pitchFamily="18" charset="0"/>
              </a:rPr>
              <a:pPr/>
              <a:t>50</a:t>
            </a:fld>
            <a:endParaRPr lang="en-US" altLang="zh-CN">
              <a:latin typeface="Garamond" panose="02020404030301010803"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166D31E0-3B11-3CBA-D147-C3D5CD4FD060}"/>
              </a:ext>
            </a:extLst>
          </p:cNvPr>
          <p:cNvSpPr>
            <a:spLocks noGrp="1" noChangeArrowheads="1"/>
          </p:cNvSpPr>
          <p:nvPr>
            <p:ph type="title"/>
          </p:nvPr>
        </p:nvSpPr>
        <p:spPr/>
        <p:txBody>
          <a:bodyPr/>
          <a:lstStyle/>
          <a:p>
            <a:r>
              <a:rPr lang="zh-CN" altLang="en-US"/>
              <a:t>功能需求</a:t>
            </a:r>
          </a:p>
        </p:txBody>
      </p:sp>
      <p:sp>
        <p:nvSpPr>
          <p:cNvPr id="45059" name="内容占位符 2">
            <a:extLst>
              <a:ext uri="{FF2B5EF4-FFF2-40B4-BE49-F238E27FC236}">
                <a16:creationId xmlns:a16="http://schemas.microsoft.com/office/drawing/2014/main" id="{3B955344-1EBA-8589-DD83-63B4384FEC5C}"/>
              </a:ext>
            </a:extLst>
          </p:cNvPr>
          <p:cNvSpPr>
            <a:spLocks noGrp="1" noChangeArrowheads="1"/>
          </p:cNvSpPr>
          <p:nvPr>
            <p:ph idx="1"/>
          </p:nvPr>
        </p:nvSpPr>
        <p:spPr/>
        <p:txBody>
          <a:bodyPr/>
          <a:lstStyle/>
          <a:p>
            <a:r>
              <a:rPr lang="zh-CN" altLang="en-US"/>
              <a:t>是软件产生价值的基础</a:t>
            </a:r>
            <a:endParaRPr lang="en-US" altLang="zh-CN"/>
          </a:p>
          <a:p>
            <a:r>
              <a:rPr lang="zh-CN" altLang="en-US"/>
              <a:t>内容最多、最为复杂</a:t>
            </a:r>
            <a:endParaRPr lang="en-US" altLang="zh-CN"/>
          </a:p>
          <a:p>
            <a:pPr lvl="1"/>
            <a:r>
              <a:rPr lang="zh-CN" altLang="en-US"/>
              <a:t>在所有需求中占比可达</a:t>
            </a:r>
            <a:r>
              <a:rPr lang="en-US" altLang="zh-CN"/>
              <a:t>90%</a:t>
            </a:r>
            <a:r>
              <a:rPr lang="zh-CN" altLang="en-US"/>
              <a:t>甚至更高。</a:t>
            </a:r>
            <a:endParaRPr lang="en-US" altLang="zh-CN"/>
          </a:p>
          <a:p>
            <a:r>
              <a:rPr lang="zh-CN" altLang="en-US"/>
              <a:t>最需要按照</a:t>
            </a:r>
            <a:r>
              <a:rPr lang="en-US" altLang="zh-CN"/>
              <a:t>BR</a:t>
            </a:r>
            <a:r>
              <a:rPr lang="zh-CN" altLang="en-US"/>
              <a:t>（</a:t>
            </a:r>
            <a:r>
              <a:rPr lang="en-US" altLang="zh-CN"/>
              <a:t>SF</a:t>
            </a:r>
            <a:r>
              <a:rPr lang="zh-CN" altLang="en-US"/>
              <a:t>）、</a:t>
            </a:r>
            <a:r>
              <a:rPr lang="en-US" altLang="zh-CN"/>
              <a:t>UR</a:t>
            </a:r>
            <a:r>
              <a:rPr lang="zh-CN" altLang="en-US"/>
              <a:t>、</a:t>
            </a:r>
            <a:r>
              <a:rPr lang="en-US" altLang="zh-CN"/>
              <a:t>SR</a:t>
            </a:r>
            <a:r>
              <a:rPr lang="zh-CN" altLang="en-US"/>
              <a:t>三个层次进行展开</a:t>
            </a:r>
            <a:endParaRPr lang="en-US" altLang="zh-CN"/>
          </a:p>
          <a:p>
            <a:r>
              <a:rPr lang="zh-CN" altLang="en-US" b="1"/>
              <a:t>价值主张 </a:t>
            </a:r>
            <a:r>
              <a:rPr lang="en-US" altLang="zh-CN" b="1"/>
              <a:t>– </a:t>
            </a:r>
            <a:r>
              <a:rPr lang="zh-CN" altLang="en-US" b="1"/>
              <a:t>关键业务 </a:t>
            </a:r>
            <a:r>
              <a:rPr lang="en-US" altLang="zh-CN" b="1"/>
              <a:t>– </a:t>
            </a:r>
            <a:r>
              <a:rPr lang="zh-CN" altLang="en-US" b="1"/>
              <a:t>功能需求，一般可以用可视化、故事和场景进行描述</a:t>
            </a:r>
          </a:p>
        </p:txBody>
      </p:sp>
      <p:sp>
        <p:nvSpPr>
          <p:cNvPr id="45060" name="灯片编号占位符 1">
            <a:extLst>
              <a:ext uri="{FF2B5EF4-FFF2-40B4-BE49-F238E27FC236}">
                <a16:creationId xmlns:a16="http://schemas.microsoft.com/office/drawing/2014/main" id="{A8D27279-CB12-CC92-CAFA-331608A0AFC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A2C0F-F59B-4080-86DA-B27768420225}" type="slidenum">
              <a:rPr lang="en-US" altLang="zh-CN" smtClean="0">
                <a:latin typeface="Garamond" panose="02020404030301010803" pitchFamily="18" charset="0"/>
              </a:rPr>
              <a:pPr/>
              <a:t>51</a:t>
            </a:fld>
            <a:endParaRPr lang="en-US" altLang="zh-CN">
              <a:latin typeface="Garamond" panose="020204040303010108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02BAFEA-F8E6-C70D-4D9D-45115DCF88AE}"/>
              </a:ext>
            </a:extLst>
          </p:cNvPr>
          <p:cNvSpPr>
            <a:spLocks noGrp="1" noChangeArrowheads="1"/>
          </p:cNvSpPr>
          <p:nvPr>
            <p:ph type="title"/>
          </p:nvPr>
        </p:nvSpPr>
        <p:spPr/>
        <p:txBody>
          <a:bodyPr/>
          <a:lstStyle/>
          <a:p>
            <a:pPr eaLnBrk="1" hangingPunct="1"/>
            <a:r>
              <a:rPr lang="zh-CN" altLang="en-US"/>
              <a:t>性能需求（</a:t>
            </a:r>
            <a:r>
              <a:rPr lang="en-US" altLang="zh-CN"/>
              <a:t>Performance Requirement</a:t>
            </a:r>
            <a:r>
              <a:rPr lang="zh-CN" altLang="en-US"/>
              <a:t>，</a:t>
            </a:r>
            <a:r>
              <a:rPr lang="en-US" altLang="zh-CN"/>
              <a:t>PR</a:t>
            </a:r>
            <a:r>
              <a:rPr lang="zh-CN" altLang="en-US"/>
              <a:t>） </a:t>
            </a:r>
          </a:p>
        </p:txBody>
      </p:sp>
      <p:sp>
        <p:nvSpPr>
          <p:cNvPr id="46083" name="Rectangle 3">
            <a:extLst>
              <a:ext uri="{FF2B5EF4-FFF2-40B4-BE49-F238E27FC236}">
                <a16:creationId xmlns:a16="http://schemas.microsoft.com/office/drawing/2014/main" id="{B974FCB7-4FFC-5ECB-19C4-AB1421274179}"/>
              </a:ext>
            </a:extLst>
          </p:cNvPr>
          <p:cNvSpPr>
            <a:spLocks noGrp="1" noChangeArrowheads="1"/>
          </p:cNvSpPr>
          <p:nvPr>
            <p:ph type="body" idx="1"/>
          </p:nvPr>
        </p:nvSpPr>
        <p:spPr>
          <a:xfrm>
            <a:off x="152400" y="1641475"/>
            <a:ext cx="8763000" cy="4759325"/>
          </a:xfrm>
        </p:spPr>
        <p:txBody>
          <a:bodyPr/>
          <a:lstStyle/>
          <a:p>
            <a:pPr marL="571500" indent="-571500" eaLnBrk="1" hangingPunct="1">
              <a:lnSpc>
                <a:spcPct val="90000"/>
              </a:lnSpc>
            </a:pPr>
            <a:r>
              <a:rPr lang="zh-CN" altLang="en-US" sz="2400"/>
              <a:t>速度（</a:t>
            </a:r>
            <a:r>
              <a:rPr lang="en-US" altLang="zh-CN" sz="2400"/>
              <a:t>Speed</a:t>
            </a:r>
            <a:r>
              <a:rPr lang="zh-CN" altLang="en-US" sz="2400"/>
              <a:t>），系统的响应时间。</a:t>
            </a:r>
            <a:endParaRPr lang="zh-CN" altLang="en-US" sz="2400" i="1"/>
          </a:p>
          <a:p>
            <a:pPr marL="839788" lvl="1" indent="-495300" eaLnBrk="1" hangingPunct="1">
              <a:lnSpc>
                <a:spcPct val="90000"/>
              </a:lnSpc>
            </a:pPr>
            <a:r>
              <a:rPr lang="en-US" altLang="zh-CN" sz="2400" i="1"/>
              <a:t>PR1</a:t>
            </a:r>
            <a:r>
              <a:rPr lang="zh-CN" altLang="en-US" sz="2400" i="1"/>
              <a:t>：所有的用户查询都必须在</a:t>
            </a:r>
            <a:r>
              <a:rPr lang="en-US" altLang="zh-CN" sz="2400" i="1"/>
              <a:t>10</a:t>
            </a:r>
            <a:r>
              <a:rPr lang="zh-CN" altLang="en-US" sz="2400" i="1"/>
              <a:t>秒内完成。</a:t>
            </a:r>
            <a:endParaRPr lang="zh-CN" altLang="en-US" sz="2400"/>
          </a:p>
          <a:p>
            <a:pPr marL="571500" indent="-571500" eaLnBrk="1" hangingPunct="1">
              <a:lnSpc>
                <a:spcPct val="90000"/>
              </a:lnSpc>
            </a:pPr>
            <a:r>
              <a:rPr lang="zh-CN" altLang="en-US" sz="2400"/>
              <a:t>容量（</a:t>
            </a:r>
            <a:r>
              <a:rPr lang="en-US" altLang="zh-CN" sz="2400"/>
              <a:t>Capacity</a:t>
            </a:r>
            <a:r>
              <a:rPr lang="zh-CN" altLang="en-US" sz="2400"/>
              <a:t>），系统所能存储的数据量。</a:t>
            </a:r>
            <a:endParaRPr lang="zh-CN" altLang="en-US" sz="2400" i="1"/>
          </a:p>
          <a:p>
            <a:pPr marL="839788" lvl="1" indent="-495300" eaLnBrk="1" hangingPunct="1">
              <a:lnSpc>
                <a:spcPct val="90000"/>
              </a:lnSpc>
            </a:pPr>
            <a:r>
              <a:rPr lang="en-US" altLang="zh-CN" sz="2400" i="1"/>
              <a:t>PR2</a:t>
            </a:r>
            <a:r>
              <a:rPr lang="zh-CN" altLang="en-US" sz="2400" i="1"/>
              <a:t>：系统应该能够存储至少</a:t>
            </a:r>
            <a:r>
              <a:rPr lang="en-US" altLang="zh-CN" sz="2400" i="1"/>
              <a:t>10</a:t>
            </a:r>
            <a:r>
              <a:rPr lang="zh-CN" altLang="en-US" sz="2400" i="1"/>
              <a:t>万条销售记录。</a:t>
            </a:r>
            <a:endParaRPr lang="zh-CN" altLang="en-US" sz="2400"/>
          </a:p>
          <a:p>
            <a:pPr marL="571500" indent="-571500" eaLnBrk="1" hangingPunct="1">
              <a:lnSpc>
                <a:spcPct val="90000"/>
              </a:lnSpc>
            </a:pPr>
            <a:r>
              <a:rPr lang="zh-CN" altLang="en-US" sz="2400"/>
              <a:t>吞吐量（</a:t>
            </a:r>
            <a:r>
              <a:rPr lang="en-US" altLang="zh-CN" sz="2400"/>
              <a:t>Throughput</a:t>
            </a:r>
            <a:r>
              <a:rPr lang="zh-CN" altLang="en-US" sz="2400"/>
              <a:t>），系统在连续的时间内完成的事务数量，例如。</a:t>
            </a:r>
            <a:endParaRPr lang="zh-CN" altLang="en-US" sz="2400" i="1"/>
          </a:p>
          <a:p>
            <a:pPr marL="839788" lvl="1" indent="-495300" eaLnBrk="1" hangingPunct="1">
              <a:lnSpc>
                <a:spcPct val="90000"/>
              </a:lnSpc>
            </a:pPr>
            <a:r>
              <a:rPr lang="en-US" altLang="zh-CN" sz="2400" i="1"/>
              <a:t>PR3</a:t>
            </a:r>
            <a:r>
              <a:rPr lang="zh-CN" altLang="en-US" sz="2400" i="1"/>
              <a:t>：解释器每分钟应该至少解析</a:t>
            </a:r>
            <a:r>
              <a:rPr lang="en-US" altLang="zh-CN" sz="2400" i="1"/>
              <a:t>5000</a:t>
            </a:r>
            <a:r>
              <a:rPr lang="zh-CN" altLang="en-US" sz="2400" i="1"/>
              <a:t>条没有错误的语句。</a:t>
            </a:r>
            <a:endParaRPr lang="zh-CN" altLang="en-US" sz="2400"/>
          </a:p>
          <a:p>
            <a:pPr marL="571500" indent="-571500" eaLnBrk="1" hangingPunct="1">
              <a:lnSpc>
                <a:spcPct val="90000"/>
              </a:lnSpc>
            </a:pPr>
            <a:r>
              <a:rPr lang="zh-CN" altLang="en-US" sz="2400"/>
              <a:t>负载（</a:t>
            </a:r>
            <a:r>
              <a:rPr lang="en-US" altLang="zh-CN" sz="2400"/>
              <a:t>Load</a:t>
            </a:r>
            <a:r>
              <a:rPr lang="zh-CN" altLang="en-US" sz="2400"/>
              <a:t>），系统可以承载的并发工作量。</a:t>
            </a:r>
            <a:endParaRPr lang="zh-CN" altLang="en-US" sz="2400" i="1"/>
          </a:p>
          <a:p>
            <a:pPr marL="839788" lvl="1" indent="-495300" eaLnBrk="1" hangingPunct="1">
              <a:lnSpc>
                <a:spcPct val="90000"/>
              </a:lnSpc>
            </a:pPr>
            <a:r>
              <a:rPr lang="en-US" altLang="zh-CN" sz="2400" i="1"/>
              <a:t>PR4</a:t>
            </a:r>
            <a:r>
              <a:rPr lang="zh-CN" altLang="en-US" sz="2400" i="1"/>
              <a:t>：系统应该允许</a:t>
            </a:r>
            <a:r>
              <a:rPr lang="en-US" altLang="zh-CN" sz="2400" i="1"/>
              <a:t>200</a:t>
            </a:r>
            <a:r>
              <a:rPr lang="zh-CN" altLang="en-US" sz="2400" i="1"/>
              <a:t>个用户同时进行正常的工作。</a:t>
            </a:r>
            <a:endParaRPr lang="zh-CN" altLang="en-US" sz="2400"/>
          </a:p>
          <a:p>
            <a:pPr marL="571500" indent="-571500" eaLnBrk="1" hangingPunct="1">
              <a:lnSpc>
                <a:spcPct val="90000"/>
              </a:lnSpc>
            </a:pPr>
            <a:r>
              <a:rPr lang="zh-CN" altLang="en-US" sz="2400"/>
              <a:t>实时性（</a:t>
            </a:r>
            <a:r>
              <a:rPr lang="en-US" altLang="zh-CN" sz="2400"/>
              <a:t>Time-Critical</a:t>
            </a:r>
            <a:r>
              <a:rPr lang="zh-CN" altLang="en-US" sz="2400"/>
              <a:t>），严格的实时要求。</a:t>
            </a:r>
            <a:endParaRPr lang="zh-CN" altLang="en-US" sz="2400" i="1"/>
          </a:p>
          <a:p>
            <a:pPr marL="839788" lvl="1" indent="-495300" eaLnBrk="1" hangingPunct="1">
              <a:lnSpc>
                <a:spcPct val="90000"/>
              </a:lnSpc>
            </a:pPr>
            <a:r>
              <a:rPr lang="en-US" altLang="zh-CN" sz="2400" i="1"/>
              <a:t>PR5</a:t>
            </a:r>
            <a:r>
              <a:rPr lang="zh-CN" altLang="en-US" sz="2400" i="1"/>
              <a:t>：监测到病人异常后，监控器必须在</a:t>
            </a:r>
            <a:r>
              <a:rPr lang="en-US" altLang="zh-CN" sz="2400" i="1"/>
              <a:t>0.5</a:t>
            </a:r>
            <a:r>
              <a:rPr lang="zh-CN" altLang="en-US" sz="2400" i="1"/>
              <a:t>秒内发出警报。</a:t>
            </a:r>
          </a:p>
        </p:txBody>
      </p:sp>
      <p:sp>
        <p:nvSpPr>
          <p:cNvPr id="46084" name="灯片编号占位符 1">
            <a:extLst>
              <a:ext uri="{FF2B5EF4-FFF2-40B4-BE49-F238E27FC236}">
                <a16:creationId xmlns:a16="http://schemas.microsoft.com/office/drawing/2014/main" id="{9D944FA7-8093-2D55-92AD-24034F8FBD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1F547-9A23-4AFA-8E17-D09C460048F4}" type="slidenum">
              <a:rPr lang="en-US" altLang="zh-CN" smtClean="0">
                <a:latin typeface="Garamond" panose="02020404030301010803" pitchFamily="18" charset="0"/>
              </a:rPr>
              <a:pPr/>
              <a:t>52</a:t>
            </a:fld>
            <a:endParaRPr lang="en-US" altLang="zh-CN">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BB8E539-EFBE-28AD-CC92-A3365284C55B}"/>
              </a:ext>
            </a:extLst>
          </p:cNvPr>
          <p:cNvSpPr>
            <a:spLocks noGrp="1" noChangeArrowheads="1"/>
          </p:cNvSpPr>
          <p:nvPr>
            <p:ph type="title"/>
          </p:nvPr>
        </p:nvSpPr>
        <p:spPr/>
        <p:txBody>
          <a:bodyPr/>
          <a:lstStyle/>
          <a:p>
            <a:pPr eaLnBrk="1" hangingPunct="1"/>
            <a:r>
              <a:rPr lang="zh-CN" altLang="en-US"/>
              <a:t>质量属性（</a:t>
            </a:r>
            <a:r>
              <a:rPr lang="en-US" altLang="zh-CN"/>
              <a:t>Quality Attribute</a:t>
            </a:r>
            <a:r>
              <a:rPr lang="zh-CN" altLang="en-US"/>
              <a:t>，</a:t>
            </a:r>
            <a:r>
              <a:rPr lang="en-US" altLang="zh-CN"/>
              <a:t>QR</a:t>
            </a:r>
            <a:r>
              <a:rPr lang="zh-CN" altLang="en-US"/>
              <a:t>）</a:t>
            </a:r>
          </a:p>
        </p:txBody>
      </p:sp>
      <p:sp>
        <p:nvSpPr>
          <p:cNvPr id="47107" name="Rectangle 3">
            <a:extLst>
              <a:ext uri="{FF2B5EF4-FFF2-40B4-BE49-F238E27FC236}">
                <a16:creationId xmlns:a16="http://schemas.microsoft.com/office/drawing/2014/main" id="{E6EE11D9-E36C-8B34-E541-0B43A5AA0F7D}"/>
              </a:ext>
            </a:extLst>
          </p:cNvPr>
          <p:cNvSpPr>
            <a:spLocks noGrp="1" noChangeArrowheads="1"/>
          </p:cNvSpPr>
          <p:nvPr>
            <p:ph type="body" idx="1"/>
          </p:nvPr>
        </p:nvSpPr>
        <p:spPr/>
        <p:txBody>
          <a:bodyPr/>
          <a:lstStyle/>
          <a:p>
            <a:pPr eaLnBrk="1" hangingPunct="1">
              <a:lnSpc>
                <a:spcPct val="90000"/>
              </a:lnSpc>
            </a:pPr>
            <a:r>
              <a:rPr lang="zh-CN" altLang="en-US" sz="2600"/>
              <a:t>系统为了满足规定的及隐含的所有要求而需要具备的要素称为质量（包含性能需求） </a:t>
            </a:r>
          </a:p>
          <a:p>
            <a:pPr eaLnBrk="1" hangingPunct="1">
              <a:lnSpc>
                <a:spcPct val="90000"/>
              </a:lnSpc>
            </a:pPr>
            <a:r>
              <a:rPr lang="zh-CN" altLang="en-US" sz="2600"/>
              <a:t>质量属性是为了度量质量要素而选用的特征 </a:t>
            </a:r>
          </a:p>
          <a:p>
            <a:pPr eaLnBrk="1" hangingPunct="1">
              <a:lnSpc>
                <a:spcPct val="90000"/>
              </a:lnSpc>
            </a:pPr>
            <a:r>
              <a:rPr lang="zh-CN" altLang="en-US" sz="2600"/>
              <a:t>质量模型就是能够为质量需求的描述和评价提供工作基础的特征集及特征之间的联系 </a:t>
            </a:r>
          </a:p>
        </p:txBody>
      </p:sp>
      <p:sp>
        <p:nvSpPr>
          <p:cNvPr id="47108" name="灯片编号占位符 1">
            <a:extLst>
              <a:ext uri="{FF2B5EF4-FFF2-40B4-BE49-F238E27FC236}">
                <a16:creationId xmlns:a16="http://schemas.microsoft.com/office/drawing/2014/main" id="{BB3D4B58-957F-8835-8445-C23A74CCE97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1B1D85-A618-49DF-A703-0F47EE32ECC4}" type="slidenum">
              <a:rPr lang="en-US" altLang="zh-CN" smtClean="0">
                <a:latin typeface="Garamond" panose="02020404030301010803" pitchFamily="18" charset="0"/>
              </a:rPr>
              <a:pPr/>
              <a:t>53</a:t>
            </a:fld>
            <a:endParaRPr lang="en-US" altLang="zh-CN">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7D11A06-9B3B-8116-82B8-1A08DC52627A}"/>
              </a:ext>
            </a:extLst>
          </p:cNvPr>
          <p:cNvSpPr>
            <a:spLocks noGrp="1" noChangeArrowheads="1"/>
          </p:cNvSpPr>
          <p:nvPr>
            <p:ph type="title"/>
          </p:nvPr>
        </p:nvSpPr>
        <p:spPr/>
        <p:txBody>
          <a:bodyPr/>
          <a:lstStyle/>
          <a:p>
            <a:pPr eaLnBrk="1" hangingPunct="1"/>
            <a:r>
              <a:rPr lang="zh-CN" altLang="en-US" sz="3800"/>
              <a:t>质量属性举例</a:t>
            </a:r>
            <a:br>
              <a:rPr lang="zh-CN" altLang="en-US" sz="3800"/>
            </a:br>
            <a:r>
              <a:rPr lang="en-US" altLang="zh-CN" sz="3800">
                <a:latin typeface="Arial" panose="020B0604020202020204" pitchFamily="34" charset="0"/>
              </a:rPr>
              <a:t>——</a:t>
            </a:r>
            <a:r>
              <a:rPr lang="en-US" altLang="zh-CN" sz="3800"/>
              <a:t>ISO/IEC 9126 </a:t>
            </a:r>
          </a:p>
        </p:txBody>
      </p:sp>
      <p:pic>
        <p:nvPicPr>
          <p:cNvPr id="48131" name="Picture 4">
            <a:extLst>
              <a:ext uri="{FF2B5EF4-FFF2-40B4-BE49-F238E27FC236}">
                <a16:creationId xmlns:a16="http://schemas.microsoft.com/office/drawing/2014/main" id="{9C477B48-7B9C-6CB9-40E0-79BD07B516BE}"/>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219200" y="1371600"/>
            <a:ext cx="6477000" cy="5502275"/>
          </a:xfrm>
          <a:noFill/>
        </p:spPr>
      </p:pic>
      <p:sp>
        <p:nvSpPr>
          <p:cNvPr id="48132" name="灯片编号占位符 1">
            <a:extLst>
              <a:ext uri="{FF2B5EF4-FFF2-40B4-BE49-F238E27FC236}">
                <a16:creationId xmlns:a16="http://schemas.microsoft.com/office/drawing/2014/main" id="{FCC2F690-52C7-C322-E08F-20329E98DB4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FCB576-34FA-4D6B-A483-0ED4442145F9}" type="slidenum">
              <a:rPr lang="en-US" altLang="zh-CN" smtClean="0">
                <a:latin typeface="Garamond" panose="02020404030301010803" pitchFamily="18" charset="0"/>
              </a:rPr>
              <a:pPr/>
              <a:t>54</a:t>
            </a:fld>
            <a:endParaRPr lang="en-US" altLang="zh-CN">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E49E23E2-DD01-2938-683B-8D870C883FCD}"/>
              </a:ext>
            </a:extLst>
          </p:cNvPr>
          <p:cNvSpPr>
            <a:spLocks noGrp="1" noChangeArrowheads="1"/>
          </p:cNvSpPr>
          <p:nvPr>
            <p:ph type="title"/>
          </p:nvPr>
        </p:nvSpPr>
        <p:spPr/>
        <p:txBody>
          <a:bodyPr/>
          <a:lstStyle/>
          <a:p>
            <a:r>
              <a:rPr lang="zh-CN" altLang="zh-CN"/>
              <a:t>常见的质量属性</a:t>
            </a:r>
            <a:r>
              <a:rPr lang="zh-CN" altLang="en-US"/>
              <a:t>示例</a:t>
            </a:r>
          </a:p>
        </p:txBody>
      </p:sp>
      <p:sp>
        <p:nvSpPr>
          <p:cNvPr id="49155" name="内容占位符 2">
            <a:extLst>
              <a:ext uri="{FF2B5EF4-FFF2-40B4-BE49-F238E27FC236}">
                <a16:creationId xmlns:a16="http://schemas.microsoft.com/office/drawing/2014/main" id="{9723971D-D26D-F6FA-1E58-8611DE740216}"/>
              </a:ext>
            </a:extLst>
          </p:cNvPr>
          <p:cNvSpPr>
            <a:spLocks noGrp="1" noChangeArrowheads="1"/>
          </p:cNvSpPr>
          <p:nvPr>
            <p:ph idx="1"/>
          </p:nvPr>
        </p:nvSpPr>
        <p:spPr>
          <a:xfrm>
            <a:off x="381000" y="914400"/>
            <a:ext cx="8610600" cy="5486400"/>
          </a:xfrm>
        </p:spPr>
        <p:txBody>
          <a:bodyPr/>
          <a:lstStyle/>
          <a:p>
            <a:r>
              <a:rPr lang="zh-CN" altLang="zh-CN" sz="2400"/>
              <a:t>可靠性（</a:t>
            </a:r>
            <a:r>
              <a:rPr lang="en-US" altLang="zh-CN" sz="2400"/>
              <a:t>Reliability</a:t>
            </a:r>
            <a:r>
              <a:rPr lang="zh-CN" altLang="zh-CN" sz="2400"/>
              <a:t>）：在规格时间间隔内和规定条件下，系统或部件执行所要求能力的能力。</a:t>
            </a:r>
          </a:p>
          <a:p>
            <a:pPr lvl="1"/>
            <a:r>
              <a:rPr lang="en-US" altLang="zh-CN" sz="2400"/>
              <a:t>Reliability6</a:t>
            </a:r>
            <a:r>
              <a:rPr lang="zh-CN" altLang="zh-CN" sz="2400"/>
              <a:t>：在进行数据的下载和上传中，如果网络故障，系统不能出现故障</a:t>
            </a:r>
            <a:r>
              <a:rPr lang="zh-CN" altLang="zh-CN" sz="2800"/>
              <a:t>。</a:t>
            </a:r>
          </a:p>
          <a:p>
            <a:pPr lvl="2"/>
            <a:r>
              <a:rPr lang="en-US" altLang="zh-CN" sz="2000"/>
              <a:t>Reliability6.1</a:t>
            </a:r>
            <a:r>
              <a:rPr lang="zh-CN" altLang="zh-CN" sz="2000"/>
              <a:t>：分店子系统应该检测到故障，并尝试重新连接网络</a:t>
            </a:r>
            <a:r>
              <a:rPr lang="en-US" altLang="zh-CN" sz="2000"/>
              <a:t>3</a:t>
            </a:r>
            <a:r>
              <a:rPr lang="zh-CN" altLang="zh-CN" sz="2000"/>
              <a:t>次，每次</a:t>
            </a:r>
            <a:r>
              <a:rPr lang="en-US" altLang="zh-CN" sz="2000"/>
              <a:t>15</a:t>
            </a:r>
            <a:r>
              <a:rPr lang="zh-CN" altLang="zh-CN" sz="2000"/>
              <a:t>秒；</a:t>
            </a:r>
          </a:p>
          <a:p>
            <a:pPr lvl="3"/>
            <a:r>
              <a:rPr lang="en-US" altLang="zh-CN" sz="1800"/>
              <a:t>Reliability6.1.1</a:t>
            </a:r>
            <a:r>
              <a:rPr lang="zh-CN" altLang="zh-CN" sz="1800"/>
              <a:t>：重新连接后，分店子系统应该继续之前的工作；</a:t>
            </a:r>
          </a:p>
          <a:p>
            <a:pPr lvl="3"/>
            <a:r>
              <a:rPr lang="en-US" altLang="zh-CN" sz="1800"/>
              <a:t>Reliability6.1.2</a:t>
            </a:r>
            <a:r>
              <a:rPr lang="zh-CN" altLang="zh-CN" sz="1800"/>
              <a:t>：如果重新连接不成功，分店子系统应该等待</a:t>
            </a:r>
            <a:r>
              <a:rPr lang="en-US" altLang="zh-CN" sz="1800"/>
              <a:t>5</a:t>
            </a:r>
            <a:r>
              <a:rPr lang="zh-CN" altLang="zh-CN" sz="1800"/>
              <a:t>分钟后再次尝试重新连接</a:t>
            </a:r>
          </a:p>
          <a:p>
            <a:pPr lvl="4"/>
            <a:r>
              <a:rPr lang="en-US" altLang="zh-CN" sz="1800"/>
              <a:t>Reliability6.1.2.1</a:t>
            </a:r>
            <a:r>
              <a:rPr lang="zh-CN" altLang="zh-CN" sz="1800"/>
              <a:t>：重新连接后，分店子系统应该继续之前的工作；</a:t>
            </a:r>
          </a:p>
          <a:p>
            <a:pPr lvl="4"/>
            <a:r>
              <a:rPr lang="en-US" altLang="zh-CN" sz="1800"/>
              <a:t>Reliability6.1.2.2</a:t>
            </a:r>
            <a:r>
              <a:rPr lang="zh-CN" altLang="zh-CN" sz="1800"/>
              <a:t>：如果重新连接仍然不成功，分店子系统将数据恢复到同步之前的状态；</a:t>
            </a:r>
          </a:p>
          <a:p>
            <a:pPr lvl="2"/>
            <a:r>
              <a:rPr lang="en-US" altLang="zh-CN" sz="2000"/>
              <a:t>Reliability6.2</a:t>
            </a:r>
            <a:r>
              <a:rPr lang="zh-CN" altLang="zh-CN" sz="2000"/>
              <a:t>：总店子系统应该检测到故障，并等待分店子系统的消息</a:t>
            </a:r>
          </a:p>
          <a:p>
            <a:pPr lvl="3"/>
            <a:r>
              <a:rPr lang="en-US" altLang="zh-CN" sz="1800"/>
              <a:t>Reliability6.2.1</a:t>
            </a:r>
            <a:r>
              <a:rPr lang="zh-CN" altLang="zh-CN" sz="1800"/>
              <a:t>：在等待</a:t>
            </a:r>
            <a:r>
              <a:rPr lang="en-US" altLang="zh-CN" sz="1800"/>
              <a:t>10</a:t>
            </a:r>
            <a:r>
              <a:rPr lang="zh-CN" altLang="zh-CN" sz="1800"/>
              <a:t>分钟仍然没有接到分店子系统的消息时，分店子系统将数据恢复到同步之前的状态</a:t>
            </a:r>
            <a:endParaRPr lang="zh-CN" altLang="zh-CN" sz="3200"/>
          </a:p>
        </p:txBody>
      </p:sp>
      <p:sp>
        <p:nvSpPr>
          <p:cNvPr id="49156" name="灯片编号占位符 1">
            <a:extLst>
              <a:ext uri="{FF2B5EF4-FFF2-40B4-BE49-F238E27FC236}">
                <a16:creationId xmlns:a16="http://schemas.microsoft.com/office/drawing/2014/main" id="{B4FDDF0F-7131-671E-6367-05BAB55ACF7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CA92D7-1E7B-425A-BE69-9DBF6D9BC305}" type="slidenum">
              <a:rPr lang="en-US" altLang="zh-CN" smtClean="0">
                <a:latin typeface="Garamond" panose="02020404030301010803" pitchFamily="18" charset="0"/>
              </a:rPr>
              <a:pPr/>
              <a:t>55</a:t>
            </a:fld>
            <a:endParaRPr lang="en-US" altLang="zh-CN">
              <a:latin typeface="Garamond" panose="02020404030301010803"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2D933456-D74A-FFCE-1C2E-E42F17E13E8A}"/>
              </a:ext>
            </a:extLst>
          </p:cNvPr>
          <p:cNvSpPr>
            <a:spLocks noGrp="1" noChangeArrowheads="1"/>
          </p:cNvSpPr>
          <p:nvPr>
            <p:ph type="title"/>
          </p:nvPr>
        </p:nvSpPr>
        <p:spPr/>
        <p:txBody>
          <a:bodyPr/>
          <a:lstStyle/>
          <a:p>
            <a:r>
              <a:rPr lang="zh-CN" altLang="zh-CN"/>
              <a:t>常见的质量属性</a:t>
            </a:r>
            <a:r>
              <a:rPr lang="zh-CN" altLang="en-US"/>
              <a:t>示例</a:t>
            </a:r>
          </a:p>
        </p:txBody>
      </p:sp>
      <p:sp>
        <p:nvSpPr>
          <p:cNvPr id="3" name="内容占位符 2">
            <a:extLst>
              <a:ext uri="{FF2B5EF4-FFF2-40B4-BE49-F238E27FC236}">
                <a16:creationId xmlns:a16="http://schemas.microsoft.com/office/drawing/2014/main" id="{8A9EE7DC-53A0-CE1E-60A8-0A6C9F7EC97F}"/>
              </a:ext>
            </a:extLst>
          </p:cNvPr>
          <p:cNvSpPr>
            <a:spLocks noGrp="1"/>
          </p:cNvSpPr>
          <p:nvPr>
            <p:ph idx="1"/>
          </p:nvPr>
        </p:nvSpPr>
        <p:spPr>
          <a:xfrm>
            <a:off x="228600" y="838200"/>
            <a:ext cx="8686800" cy="5715000"/>
          </a:xfrm>
        </p:spPr>
        <p:txBody>
          <a:bodyPr/>
          <a:lstStyle/>
          <a:p>
            <a:pPr>
              <a:defRPr/>
            </a:pPr>
            <a:r>
              <a:rPr lang="zh-CN" altLang="zh-CN" sz="2400" dirty="0"/>
              <a:t>可用性（</a:t>
            </a:r>
            <a:r>
              <a:rPr lang="en-US" altLang="zh-CN" sz="2400" dirty="0"/>
              <a:t>Availability</a:t>
            </a:r>
            <a:r>
              <a:rPr lang="zh-CN" altLang="zh-CN" sz="2400" dirty="0"/>
              <a:t>）：软件系统在投入使用时可操作和可访问的程度或能实现其指定系统功能的概率</a:t>
            </a:r>
          </a:p>
          <a:p>
            <a:pPr lvl="1">
              <a:defRPr/>
            </a:pPr>
            <a:r>
              <a:rPr lang="en-US" altLang="zh-CN" sz="2000" i="1" dirty="0"/>
              <a:t>QA2</a:t>
            </a:r>
            <a:r>
              <a:rPr lang="zh-CN" altLang="zh-CN" sz="2000" i="1" dirty="0"/>
              <a:t>：系统的可用性要达到</a:t>
            </a:r>
            <a:r>
              <a:rPr lang="en-US" altLang="zh-CN" sz="2000" i="1" dirty="0"/>
              <a:t>98%</a:t>
            </a:r>
            <a:r>
              <a:rPr lang="zh-CN" altLang="zh-CN" sz="2000" i="1" dirty="0"/>
              <a:t>。</a:t>
            </a:r>
            <a:endParaRPr lang="zh-CN" altLang="zh-CN" sz="2000" dirty="0"/>
          </a:p>
          <a:p>
            <a:pPr>
              <a:defRPr/>
            </a:pPr>
            <a:r>
              <a:rPr lang="zh-CN" altLang="zh-CN" sz="2400" dirty="0"/>
              <a:t>安全性（</a:t>
            </a:r>
            <a:r>
              <a:rPr lang="en-US" altLang="zh-CN" sz="2400" dirty="0"/>
              <a:t>Security</a:t>
            </a:r>
            <a:r>
              <a:rPr lang="zh-CN" altLang="zh-CN" sz="2400" dirty="0"/>
              <a:t>）：软件阻止对其程序和数据进行未授权访问的能力，未授权的访问可能是有意，也可能是无意的</a:t>
            </a:r>
          </a:p>
          <a:p>
            <a:pPr lvl="1">
              <a:defRPr/>
            </a:pPr>
            <a:r>
              <a:rPr lang="en-US" altLang="zh-CN" sz="2000" i="1" dirty="0"/>
              <a:t>QA3</a:t>
            </a:r>
            <a:r>
              <a:rPr lang="zh-CN" altLang="zh-CN" sz="2000" i="1" dirty="0"/>
              <a:t>：</a:t>
            </a:r>
            <a:r>
              <a:rPr lang="en-US" altLang="zh-CN" sz="2000" i="1" dirty="0"/>
              <a:t>VIP</a:t>
            </a:r>
            <a:r>
              <a:rPr lang="zh-CN" altLang="zh-CN" sz="2000" i="1" dirty="0"/>
              <a:t>顾客只能查看自己的个人信息和购买记录；</a:t>
            </a:r>
            <a:endParaRPr lang="zh-CN" altLang="zh-CN" sz="2000" dirty="0"/>
          </a:p>
          <a:p>
            <a:pPr marL="344487" lvl="1" indent="0">
              <a:buFont typeface="Wingdings" panose="05000000000000000000" pitchFamily="2" charset="2"/>
              <a:buNone/>
              <a:defRPr/>
            </a:pPr>
            <a:r>
              <a:rPr lang="en-US" altLang="zh-CN" sz="2000" i="1" dirty="0"/>
              <a:t>               </a:t>
            </a:r>
            <a:r>
              <a:rPr lang="zh-CN" altLang="zh-CN" sz="2000" i="1" dirty="0"/>
              <a:t>收银员只能查看，不能修改、删除</a:t>
            </a:r>
            <a:r>
              <a:rPr lang="en-US" altLang="zh-CN" sz="2000" i="1" dirty="0"/>
              <a:t>VIP</a:t>
            </a:r>
            <a:r>
              <a:rPr lang="zh-CN" altLang="zh-CN" sz="2000" i="1" dirty="0"/>
              <a:t>顾客的信息。</a:t>
            </a:r>
            <a:endParaRPr lang="zh-CN" altLang="zh-CN" sz="2000" dirty="0"/>
          </a:p>
          <a:p>
            <a:pPr>
              <a:defRPr/>
            </a:pPr>
            <a:r>
              <a:rPr lang="zh-CN" altLang="zh-CN" sz="2400" dirty="0"/>
              <a:t>可维护性（</a:t>
            </a:r>
            <a:r>
              <a:rPr lang="en-US" altLang="zh-CN" sz="2400" dirty="0"/>
              <a:t>Maintainability</a:t>
            </a:r>
            <a:r>
              <a:rPr lang="zh-CN" altLang="zh-CN" sz="2400" dirty="0"/>
              <a:t>）：软件系统或部件能修改以排除故障、改进性能或其他属性或适应变更了的环境的容易程度，包括可修改性（</a:t>
            </a:r>
            <a:r>
              <a:rPr lang="en-US" altLang="zh-CN" sz="2400" dirty="0"/>
              <a:t>Modifiability</a:t>
            </a:r>
            <a:r>
              <a:rPr lang="zh-CN" altLang="zh-CN" sz="2400" dirty="0"/>
              <a:t>）和可扩展性（</a:t>
            </a:r>
            <a:r>
              <a:rPr lang="en-US" altLang="zh-CN" sz="2400" dirty="0"/>
              <a:t>Extensibility</a:t>
            </a:r>
            <a:r>
              <a:rPr lang="zh-CN" altLang="zh-CN" sz="2400" dirty="0"/>
              <a:t>）</a:t>
            </a:r>
          </a:p>
          <a:p>
            <a:pPr lvl="1">
              <a:defRPr/>
            </a:pPr>
            <a:r>
              <a:rPr lang="en-US" altLang="zh-CN" sz="2000" i="1" dirty="0"/>
              <a:t>QA4</a:t>
            </a:r>
            <a:r>
              <a:rPr lang="zh-CN" altLang="zh-CN" sz="2000" i="1" dirty="0"/>
              <a:t>：如果系统要增加新的特价类型，要能够在</a:t>
            </a:r>
            <a:r>
              <a:rPr lang="en-US" altLang="zh-CN" sz="2000" i="1" dirty="0"/>
              <a:t>2</a:t>
            </a:r>
            <a:r>
              <a:rPr lang="zh-CN" altLang="zh-CN" sz="2000" i="1" dirty="0"/>
              <a:t>个人月内完成。</a:t>
            </a:r>
            <a:endParaRPr lang="zh-CN" altLang="zh-CN" sz="2000" dirty="0"/>
          </a:p>
          <a:p>
            <a:pPr>
              <a:defRPr/>
            </a:pPr>
            <a:r>
              <a:rPr lang="zh-CN" altLang="zh-CN" sz="2400" dirty="0"/>
              <a:t>易用性（</a:t>
            </a:r>
            <a:r>
              <a:rPr lang="en-US" altLang="zh-CN" sz="2400" dirty="0"/>
              <a:t>Usability</a:t>
            </a:r>
            <a:r>
              <a:rPr lang="zh-CN" altLang="zh-CN" sz="2400" dirty="0"/>
              <a:t>）：与用户使用软件所花费的努力及其对使用的评价相关的特性</a:t>
            </a:r>
            <a:r>
              <a:rPr lang="zh-CN" altLang="zh-CN" sz="2800" dirty="0"/>
              <a:t>。</a:t>
            </a:r>
          </a:p>
          <a:p>
            <a:pPr lvl="1">
              <a:defRPr/>
            </a:pPr>
            <a:r>
              <a:rPr lang="en-US" altLang="zh-CN" sz="2000" i="1" dirty="0"/>
              <a:t>QA6</a:t>
            </a:r>
            <a:r>
              <a:rPr lang="zh-CN" altLang="zh-CN" sz="2000" i="1" dirty="0"/>
              <a:t>：使用系统</a:t>
            </a:r>
            <a:r>
              <a:rPr lang="en-US" altLang="zh-CN" sz="2000" i="1" dirty="0"/>
              <a:t>1</a:t>
            </a:r>
            <a:r>
              <a:rPr lang="zh-CN" altLang="zh-CN" sz="2000" i="1" dirty="0"/>
              <a:t>个月的收银员进行销售处理的效率要达到</a:t>
            </a:r>
            <a:r>
              <a:rPr lang="en-US" altLang="zh-CN" sz="2000" i="1" dirty="0"/>
              <a:t>10</a:t>
            </a:r>
            <a:r>
              <a:rPr lang="zh-CN" altLang="zh-CN" sz="2000" i="1" dirty="0"/>
              <a:t>件商品</a:t>
            </a:r>
            <a:r>
              <a:rPr lang="en-US" altLang="zh-CN" sz="2000" i="1" dirty="0"/>
              <a:t>/</a:t>
            </a:r>
            <a:r>
              <a:rPr lang="zh-CN" altLang="zh-CN" sz="2000" i="1" dirty="0"/>
              <a:t>分钟</a:t>
            </a:r>
            <a:endParaRPr lang="zh-CN" altLang="en-US" sz="2800" dirty="0"/>
          </a:p>
        </p:txBody>
      </p:sp>
      <p:sp>
        <p:nvSpPr>
          <p:cNvPr id="50180" name="灯片编号占位符 1">
            <a:extLst>
              <a:ext uri="{FF2B5EF4-FFF2-40B4-BE49-F238E27FC236}">
                <a16:creationId xmlns:a16="http://schemas.microsoft.com/office/drawing/2014/main" id="{B5BC70E4-0E33-9487-B806-97B9ACBFB62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E4638D-B08D-4014-A2DD-35D47F1CF878}" type="slidenum">
              <a:rPr lang="en-US" altLang="zh-CN" smtClean="0">
                <a:latin typeface="Garamond" panose="02020404030301010803" pitchFamily="18" charset="0"/>
              </a:rPr>
              <a:pPr/>
              <a:t>56</a:t>
            </a:fld>
            <a:endParaRPr lang="en-US" altLang="zh-CN">
              <a:latin typeface="Garamond" panose="02020404030301010803"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C4A226E-FF87-4691-6A03-5F144F839587}"/>
              </a:ext>
            </a:extLst>
          </p:cNvPr>
          <p:cNvSpPr>
            <a:spLocks noGrp="1" noChangeArrowheads="1"/>
          </p:cNvSpPr>
          <p:nvPr>
            <p:ph type="title"/>
          </p:nvPr>
        </p:nvSpPr>
        <p:spPr>
          <a:xfrm>
            <a:off x="457200" y="277813"/>
            <a:ext cx="8229600" cy="712787"/>
          </a:xfrm>
        </p:spPr>
        <p:txBody>
          <a:bodyPr/>
          <a:lstStyle/>
          <a:p>
            <a:pPr eaLnBrk="1" hangingPunct="1"/>
            <a:r>
              <a:rPr lang="zh-CN" altLang="en-US" sz="3800"/>
              <a:t>质量属性</a:t>
            </a:r>
            <a:r>
              <a:rPr lang="en-US" altLang="zh-CN" sz="3800">
                <a:latin typeface="Arial" panose="020B0604020202020204" pitchFamily="34" charset="0"/>
              </a:rPr>
              <a:t>——</a:t>
            </a:r>
            <a:r>
              <a:rPr lang="zh-CN" altLang="en-US" sz="3800"/>
              <a:t>质量属性的开发</a:t>
            </a:r>
          </a:p>
        </p:txBody>
      </p:sp>
      <p:sp>
        <p:nvSpPr>
          <p:cNvPr id="51203" name="Rectangle 3">
            <a:extLst>
              <a:ext uri="{FF2B5EF4-FFF2-40B4-BE49-F238E27FC236}">
                <a16:creationId xmlns:a16="http://schemas.microsoft.com/office/drawing/2014/main" id="{D377AAB3-9F87-6335-04B5-68A3C1FCBC5F}"/>
              </a:ext>
            </a:extLst>
          </p:cNvPr>
          <p:cNvSpPr>
            <a:spLocks noGrp="1" noChangeArrowheads="1"/>
          </p:cNvSpPr>
          <p:nvPr>
            <p:ph type="body" idx="1"/>
          </p:nvPr>
        </p:nvSpPr>
        <p:spPr>
          <a:xfrm>
            <a:off x="457200" y="990600"/>
            <a:ext cx="8229600" cy="5181600"/>
          </a:xfrm>
        </p:spPr>
        <p:txBody>
          <a:bodyPr/>
          <a:lstStyle/>
          <a:p>
            <a:pPr eaLnBrk="1" hangingPunct="1"/>
            <a:r>
              <a:rPr lang="zh-CN" altLang="en-US" sz="2600"/>
              <a:t>用户并不能明确地提出他们对产品质量的期望</a:t>
            </a:r>
          </a:p>
          <a:p>
            <a:pPr lvl="1" eaLnBrk="1" hangingPunct="1"/>
            <a:r>
              <a:rPr lang="zh-CN" altLang="en-US" sz="2200"/>
              <a:t>并不了解软件系统的开发过程，也就无从判断哪些质量属性会在怎样的程度上给设计带来多大的影响，也无法将他们对软件系统的质量要求细化成一组组的可量化的质量属性</a:t>
            </a:r>
            <a:endParaRPr lang="en-US" altLang="zh-CN" sz="2200"/>
          </a:p>
          <a:p>
            <a:pPr lvl="1" eaLnBrk="1" hangingPunct="1"/>
            <a:r>
              <a:rPr lang="zh-CN" altLang="en-US" sz="2200"/>
              <a:t>但质量属性会极大地影响用户体验</a:t>
            </a:r>
            <a:endParaRPr lang="en-US" altLang="zh-CN" sz="2200"/>
          </a:p>
          <a:p>
            <a:pPr lvl="2" eaLnBrk="1" hangingPunct="1"/>
            <a:r>
              <a:rPr lang="zh-CN" altLang="en-US" sz="1800"/>
              <a:t>打造极致用户体验（产品优势）需重视相关的质量属性开发</a:t>
            </a:r>
            <a:endParaRPr lang="en-US" altLang="zh-CN" sz="1800"/>
          </a:p>
          <a:p>
            <a:pPr lvl="2" eaLnBrk="1" hangingPunct="1"/>
            <a:r>
              <a:rPr lang="zh-CN" altLang="en-US" sz="1800"/>
              <a:t>无映前广告的</a:t>
            </a:r>
            <a:r>
              <a:rPr lang="en-US" altLang="zh-CN" sz="1800"/>
              <a:t>B</a:t>
            </a:r>
            <a:r>
              <a:rPr lang="zh-CN" altLang="en-US" sz="1800"/>
              <a:t>站与高效的播放体验</a:t>
            </a:r>
          </a:p>
          <a:p>
            <a:pPr eaLnBrk="1" hangingPunct="1"/>
            <a:r>
              <a:rPr lang="zh-CN" altLang="en-US" sz="2600"/>
              <a:t>需求工程师</a:t>
            </a:r>
          </a:p>
          <a:p>
            <a:pPr lvl="1" eaLnBrk="1" hangingPunct="1"/>
            <a:r>
              <a:rPr lang="zh-CN" altLang="en-US" sz="2200"/>
              <a:t>质量属性大都是和功能需求联系在一起的，因此需要对照软件的质量属性检查每一项功能需求，尽力去判断质量属性存在的可能性  </a:t>
            </a:r>
          </a:p>
          <a:p>
            <a:pPr lvl="2" eaLnBrk="1" hangingPunct="1"/>
            <a:r>
              <a:rPr lang="zh-CN" altLang="en-US" sz="2000"/>
              <a:t>形容词和副词通常意味着质量属性的存在</a:t>
            </a:r>
            <a:endParaRPr lang="en-US" altLang="zh-CN" sz="2000"/>
          </a:p>
          <a:p>
            <a:pPr lvl="2" eaLnBrk="1" hangingPunct="1"/>
            <a:r>
              <a:rPr lang="zh-CN" altLang="en-US" sz="2000" b="1"/>
              <a:t>事实上决定了软件开发后续的设计与构造（架构、体系结构、设计模式等） </a:t>
            </a:r>
          </a:p>
        </p:txBody>
      </p:sp>
      <p:sp>
        <p:nvSpPr>
          <p:cNvPr id="51204" name="灯片编号占位符 1">
            <a:extLst>
              <a:ext uri="{FF2B5EF4-FFF2-40B4-BE49-F238E27FC236}">
                <a16:creationId xmlns:a16="http://schemas.microsoft.com/office/drawing/2014/main" id="{061E5656-FFCF-2AFA-891C-395462AB2C9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A0526F-B550-4B70-B445-E09DBFF4980A}" type="slidenum">
              <a:rPr lang="en-US" altLang="zh-CN" smtClean="0">
                <a:latin typeface="Garamond" panose="02020404030301010803" pitchFamily="18" charset="0"/>
              </a:rPr>
              <a:pPr/>
              <a:t>57</a:t>
            </a:fld>
            <a:endParaRPr lang="en-US" altLang="zh-CN">
              <a:latin typeface="Garamond" panose="02020404030301010803"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4A391E9-7BFB-C11C-357C-7F70A5A4BC3C}"/>
              </a:ext>
            </a:extLst>
          </p:cNvPr>
          <p:cNvSpPr>
            <a:spLocks noGrp="1" noChangeArrowheads="1"/>
          </p:cNvSpPr>
          <p:nvPr>
            <p:ph type="title"/>
          </p:nvPr>
        </p:nvSpPr>
        <p:spPr/>
        <p:txBody>
          <a:bodyPr/>
          <a:lstStyle/>
          <a:p>
            <a:pPr eaLnBrk="1" hangingPunct="1"/>
            <a:r>
              <a:rPr lang="zh-CN" altLang="en-US"/>
              <a:t>对外接口（</a:t>
            </a:r>
            <a:r>
              <a:rPr lang="en-US" altLang="zh-CN"/>
              <a:t>External Interface</a:t>
            </a:r>
            <a:r>
              <a:rPr lang="zh-CN" altLang="en-US"/>
              <a:t>，</a:t>
            </a:r>
            <a:r>
              <a:rPr lang="en-US" altLang="zh-CN"/>
              <a:t>IR</a:t>
            </a:r>
            <a:r>
              <a:rPr lang="zh-CN" altLang="en-US"/>
              <a:t>） </a:t>
            </a:r>
          </a:p>
        </p:txBody>
      </p:sp>
      <p:sp>
        <p:nvSpPr>
          <p:cNvPr id="52227" name="Rectangle 3">
            <a:extLst>
              <a:ext uri="{FF2B5EF4-FFF2-40B4-BE49-F238E27FC236}">
                <a16:creationId xmlns:a16="http://schemas.microsoft.com/office/drawing/2014/main" id="{CBF33B02-8873-8F5F-B754-11A0B58AB586}"/>
              </a:ext>
            </a:extLst>
          </p:cNvPr>
          <p:cNvSpPr>
            <a:spLocks noGrp="1" noChangeArrowheads="1"/>
          </p:cNvSpPr>
          <p:nvPr>
            <p:ph type="body" idx="1"/>
          </p:nvPr>
        </p:nvSpPr>
        <p:spPr/>
        <p:txBody>
          <a:bodyPr/>
          <a:lstStyle/>
          <a:p>
            <a:pPr eaLnBrk="1" hangingPunct="1"/>
            <a:r>
              <a:rPr lang="zh-CN" altLang="en-US" sz="2800"/>
              <a:t>解系统和其他系统之间的软硬件接口 </a:t>
            </a:r>
          </a:p>
          <a:p>
            <a:pPr lvl="1" eaLnBrk="1" hangingPunct="1"/>
            <a:r>
              <a:rPr lang="zh-CN" altLang="en-US" sz="2400"/>
              <a:t>接口的用途</a:t>
            </a:r>
          </a:p>
          <a:p>
            <a:pPr lvl="1" eaLnBrk="1" hangingPunct="1"/>
            <a:r>
              <a:rPr lang="zh-CN" altLang="en-US" sz="2400"/>
              <a:t>接口的输入输出</a:t>
            </a:r>
          </a:p>
          <a:p>
            <a:pPr lvl="1" eaLnBrk="1" hangingPunct="1"/>
            <a:r>
              <a:rPr lang="zh-CN" altLang="en-US" sz="2400"/>
              <a:t>数据格式</a:t>
            </a:r>
          </a:p>
          <a:p>
            <a:pPr lvl="1" eaLnBrk="1" hangingPunct="1"/>
            <a:r>
              <a:rPr lang="zh-CN" altLang="en-US" sz="2400"/>
              <a:t>命令格式</a:t>
            </a:r>
          </a:p>
          <a:p>
            <a:pPr lvl="1" eaLnBrk="1" hangingPunct="1"/>
            <a:r>
              <a:rPr lang="zh-CN" altLang="en-US" sz="2400"/>
              <a:t>异常处理要求</a:t>
            </a:r>
          </a:p>
          <a:p>
            <a:pPr eaLnBrk="1" hangingPunct="1"/>
            <a:r>
              <a:rPr lang="zh-CN" altLang="en-US" sz="2800"/>
              <a:t>用户界面 </a:t>
            </a:r>
          </a:p>
          <a:p>
            <a:pPr lvl="1" eaLnBrk="1" hangingPunct="1"/>
            <a:r>
              <a:rPr lang="zh-CN" altLang="en-US" sz="2400"/>
              <a:t>可以作为需求，写在</a:t>
            </a:r>
            <a:r>
              <a:rPr lang="en-US" altLang="zh-CN" sz="2400"/>
              <a:t>SRS</a:t>
            </a:r>
            <a:r>
              <a:rPr lang="zh-CN" altLang="en-US" sz="2400"/>
              <a:t>（</a:t>
            </a:r>
            <a:r>
              <a:rPr lang="en-US" altLang="zh-CN" sz="2400"/>
              <a:t>Software Requirement Specification</a:t>
            </a:r>
            <a:r>
              <a:rPr lang="zh-CN" altLang="en-US" sz="2400"/>
              <a:t>，需求规格说明）中</a:t>
            </a:r>
            <a:endParaRPr lang="en-US" altLang="zh-CN" sz="2400"/>
          </a:p>
          <a:p>
            <a:pPr lvl="1" eaLnBrk="1" hangingPunct="1"/>
            <a:r>
              <a:rPr lang="zh-CN" altLang="en-US" sz="2400"/>
              <a:t>也可以利用专门的人机交互设计文档记录 </a:t>
            </a:r>
          </a:p>
        </p:txBody>
      </p:sp>
      <p:sp>
        <p:nvSpPr>
          <p:cNvPr id="52228" name="灯片编号占位符 1">
            <a:extLst>
              <a:ext uri="{FF2B5EF4-FFF2-40B4-BE49-F238E27FC236}">
                <a16:creationId xmlns:a16="http://schemas.microsoft.com/office/drawing/2014/main" id="{52CA395B-99F9-3433-7AB8-D13BA61B08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ABB321-34B2-4347-9A8C-765C01127253}" type="slidenum">
              <a:rPr lang="en-US" altLang="zh-CN" smtClean="0">
                <a:latin typeface="Garamond" panose="02020404030301010803" pitchFamily="18" charset="0"/>
              </a:rPr>
              <a:pPr/>
              <a:t>58</a:t>
            </a:fld>
            <a:endParaRPr lang="en-US" altLang="zh-CN">
              <a:latin typeface="Garamond" panose="020204040303010108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E12ECB00-3842-B3DE-2FA4-C93F0FC1BC64}"/>
              </a:ext>
            </a:extLst>
          </p:cNvPr>
          <p:cNvSpPr>
            <a:spLocks noGrp="1" noChangeArrowheads="1"/>
          </p:cNvSpPr>
          <p:nvPr>
            <p:ph type="title"/>
          </p:nvPr>
        </p:nvSpPr>
        <p:spPr/>
        <p:txBody>
          <a:bodyPr/>
          <a:lstStyle/>
          <a:p>
            <a:r>
              <a:rPr lang="zh-CN" altLang="en-US"/>
              <a:t>对外接口</a:t>
            </a:r>
          </a:p>
        </p:txBody>
      </p:sp>
      <p:sp>
        <p:nvSpPr>
          <p:cNvPr id="53251" name="内容占位符 2">
            <a:extLst>
              <a:ext uri="{FF2B5EF4-FFF2-40B4-BE49-F238E27FC236}">
                <a16:creationId xmlns:a16="http://schemas.microsoft.com/office/drawing/2014/main" id="{AED0B5A3-3C1E-85BC-C9EE-CF82A32ABE9E}"/>
              </a:ext>
            </a:extLst>
          </p:cNvPr>
          <p:cNvSpPr>
            <a:spLocks noGrp="1" noChangeArrowheads="1"/>
          </p:cNvSpPr>
          <p:nvPr>
            <p:ph idx="1"/>
          </p:nvPr>
        </p:nvSpPr>
        <p:spPr>
          <a:xfrm>
            <a:off x="457200" y="1371600"/>
            <a:ext cx="8229600" cy="4530725"/>
          </a:xfrm>
        </p:spPr>
        <p:txBody>
          <a:bodyPr/>
          <a:lstStyle/>
          <a:p>
            <a:r>
              <a:rPr lang="zh-CN" altLang="en-US"/>
              <a:t>用户界面</a:t>
            </a:r>
            <a:endParaRPr lang="en-US" altLang="zh-CN"/>
          </a:p>
          <a:p>
            <a:pPr lvl="1"/>
            <a:r>
              <a:rPr lang="zh-CN" altLang="en-US"/>
              <a:t>简单需求：给出一个界面示意图</a:t>
            </a:r>
            <a:endParaRPr lang="en-US" altLang="zh-CN"/>
          </a:p>
          <a:p>
            <a:pPr lvl="1"/>
            <a:r>
              <a:rPr lang="zh-CN" altLang="en-US"/>
              <a:t>复杂需求：</a:t>
            </a:r>
            <a:endParaRPr lang="en-US" altLang="zh-CN"/>
          </a:p>
          <a:p>
            <a:pPr lvl="2"/>
            <a:r>
              <a:rPr lang="zh-CN" altLang="en-US"/>
              <a:t>一个界面示意图</a:t>
            </a:r>
            <a:endParaRPr lang="en-US" altLang="zh-CN"/>
          </a:p>
          <a:p>
            <a:pPr lvl="2"/>
            <a:r>
              <a:rPr lang="zh-CN" altLang="en-US"/>
              <a:t>在操作界面时的注意事项，例如</a:t>
            </a:r>
            <a:endParaRPr lang="en-US" altLang="zh-CN"/>
          </a:p>
          <a:p>
            <a:pPr lvl="3"/>
            <a:r>
              <a:rPr lang="zh-CN" altLang="en-US"/>
              <a:t>按钮使用规则，数据填写规则，相应规则</a:t>
            </a:r>
            <a:r>
              <a:rPr lang="en-US" altLang="zh-CN"/>
              <a:t>…</a:t>
            </a:r>
          </a:p>
          <a:p>
            <a:r>
              <a:rPr lang="zh-CN" altLang="en-US"/>
              <a:t>通信接口</a:t>
            </a:r>
            <a:endParaRPr lang="en-US" altLang="zh-CN"/>
          </a:p>
          <a:p>
            <a:pPr lvl="1"/>
            <a:r>
              <a:rPr lang="zh-CN" altLang="en-US"/>
              <a:t>通信协议，寻址，数据及其格式</a:t>
            </a:r>
            <a:endParaRPr lang="en-US" altLang="zh-CN"/>
          </a:p>
          <a:p>
            <a:r>
              <a:rPr lang="zh-CN" altLang="en-US"/>
              <a:t>往往会体现重要合作</a:t>
            </a:r>
            <a:r>
              <a:rPr lang="en-US" altLang="zh-CN"/>
              <a:t>KP</a:t>
            </a:r>
            <a:r>
              <a:rPr lang="zh-CN" altLang="en-US"/>
              <a:t>（支付、硬件、敏感资源访问、小程序、封装的服务等）</a:t>
            </a:r>
          </a:p>
        </p:txBody>
      </p:sp>
      <p:sp>
        <p:nvSpPr>
          <p:cNvPr id="53252" name="灯片编号占位符 1">
            <a:extLst>
              <a:ext uri="{FF2B5EF4-FFF2-40B4-BE49-F238E27FC236}">
                <a16:creationId xmlns:a16="http://schemas.microsoft.com/office/drawing/2014/main" id="{152173B2-A563-6244-0678-21685E8DB93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28661A-01B3-456B-8755-62818C9A65A2}" type="slidenum">
              <a:rPr lang="en-US" altLang="zh-CN" smtClean="0">
                <a:latin typeface="Garamond" panose="02020404030301010803" pitchFamily="18" charset="0"/>
              </a:rPr>
              <a:pPr/>
              <a:t>59</a:t>
            </a:fld>
            <a:endParaRPr lang="en-US" altLang="zh-CN">
              <a:latin typeface="Garamond" panose="020204040303010108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AF1E8-F02E-4192-ADAD-D0FBDFE0440C}"/>
              </a:ext>
            </a:extLst>
          </p:cNvPr>
          <p:cNvSpPr>
            <a:spLocks noGrp="1"/>
          </p:cNvSpPr>
          <p:nvPr>
            <p:ph type="title"/>
          </p:nvPr>
        </p:nvSpPr>
        <p:spPr>
          <a:xfrm>
            <a:off x="628650" y="99391"/>
            <a:ext cx="7886700" cy="668544"/>
          </a:xfrm>
        </p:spPr>
        <p:txBody>
          <a:bodyPr>
            <a:normAutofit/>
          </a:bodyPr>
          <a:lstStyle/>
          <a:p>
            <a:r>
              <a:rPr lang="zh-CN" altLang="en-US" sz="3200" dirty="0"/>
              <a:t>讲故事与场景补充：将人放在想法的中心</a:t>
            </a:r>
          </a:p>
        </p:txBody>
      </p:sp>
      <p:sp>
        <p:nvSpPr>
          <p:cNvPr id="3" name="内容占位符 2">
            <a:extLst>
              <a:ext uri="{FF2B5EF4-FFF2-40B4-BE49-F238E27FC236}">
                <a16:creationId xmlns:a16="http://schemas.microsoft.com/office/drawing/2014/main" id="{DAF529D0-8A83-477E-B888-1FCB15ED4AF6}"/>
              </a:ext>
            </a:extLst>
          </p:cNvPr>
          <p:cNvSpPr>
            <a:spLocks noGrp="1"/>
          </p:cNvSpPr>
          <p:nvPr>
            <p:ph idx="1"/>
          </p:nvPr>
        </p:nvSpPr>
        <p:spPr>
          <a:xfrm>
            <a:off x="0" y="844826"/>
            <a:ext cx="9144000" cy="5913783"/>
          </a:xfrm>
        </p:spPr>
        <p:txBody>
          <a:bodyPr>
            <a:normAutofit fontScale="92500" lnSpcReduction="10000"/>
          </a:bodyPr>
          <a:lstStyle/>
          <a:p>
            <a:r>
              <a:rPr lang="zh-CN" altLang="en-US" dirty="0"/>
              <a:t>场景说明：讲故事</a:t>
            </a:r>
            <a:r>
              <a:rPr lang="en-US" altLang="zh-CN" dirty="0"/>
              <a:t>+</a:t>
            </a:r>
            <a:r>
              <a:rPr lang="zh-CN" altLang="en-US" dirty="0"/>
              <a:t>场景</a:t>
            </a:r>
            <a:endParaRPr lang="en-US" altLang="zh-CN" dirty="0"/>
          </a:p>
          <a:p>
            <a:pPr lvl="1"/>
            <a:r>
              <a:rPr lang="zh-CN" altLang="en-US" dirty="0"/>
              <a:t>虚构人物</a:t>
            </a:r>
            <a:r>
              <a:rPr lang="en-US" altLang="zh-CN" dirty="0"/>
              <a:t>+</a:t>
            </a:r>
            <a:r>
              <a:rPr lang="zh-CN" altLang="en-US" dirty="0"/>
              <a:t>统计学要素</a:t>
            </a:r>
            <a:r>
              <a:rPr lang="en-US" altLang="zh-CN" dirty="0"/>
              <a:t>+</a:t>
            </a:r>
            <a:r>
              <a:rPr lang="zh-CN" altLang="en-US" dirty="0"/>
              <a:t>日常生活</a:t>
            </a:r>
            <a:r>
              <a:rPr lang="en-US" altLang="zh-CN" dirty="0"/>
              <a:t>+</a:t>
            </a:r>
            <a:r>
              <a:rPr lang="zh-CN" altLang="en-US" dirty="0"/>
              <a:t>可信场景</a:t>
            </a:r>
            <a:endParaRPr lang="en-US" altLang="zh-CN" dirty="0"/>
          </a:p>
          <a:p>
            <a:pPr lvl="1"/>
            <a:r>
              <a:rPr lang="zh-CN" altLang="en-US" dirty="0"/>
              <a:t>促使人成为想法的中心，防止迷失在机械的、程序的或美学的细节中</a:t>
            </a:r>
            <a:endParaRPr lang="en-US" altLang="zh-CN" dirty="0"/>
          </a:p>
          <a:p>
            <a:pPr lvl="1"/>
            <a:r>
              <a:rPr lang="zh-CN" altLang="en-US" i="1" dirty="0"/>
              <a:t>美国动车</a:t>
            </a:r>
            <a:r>
              <a:rPr lang="en-US" altLang="zh-CN" i="1" dirty="0"/>
              <a:t>Acela</a:t>
            </a:r>
            <a:r>
              <a:rPr lang="zh-CN" altLang="en-US" i="1" dirty="0"/>
              <a:t>的乘客体验调研：</a:t>
            </a:r>
            <a:r>
              <a:rPr lang="en-US" altLang="zh-CN" i="1" dirty="0"/>
              <a:t>10</a:t>
            </a:r>
            <a:r>
              <a:rPr lang="zh-CN" altLang="en-US" i="1" dirty="0"/>
              <a:t>个乘车步骤中</a:t>
            </a:r>
            <a:r>
              <a:rPr lang="en-US" altLang="zh-CN" i="1" dirty="0"/>
              <a:t>8</a:t>
            </a:r>
            <a:r>
              <a:rPr lang="zh-CN" altLang="en-US" i="1" dirty="0"/>
              <a:t>个与火车落座无关</a:t>
            </a:r>
            <a:endParaRPr lang="en-US" altLang="zh-CN" i="1" dirty="0"/>
          </a:p>
          <a:p>
            <a:endParaRPr lang="en-US" altLang="zh-CN" sz="100" dirty="0"/>
          </a:p>
          <a:p>
            <a:r>
              <a:rPr lang="zh-CN" altLang="en-US" dirty="0"/>
              <a:t>角色扮演：发掘生活内在脚本</a:t>
            </a:r>
            <a:endParaRPr lang="en-US" altLang="zh-CN" dirty="0"/>
          </a:p>
          <a:p>
            <a:pPr lvl="1"/>
            <a:r>
              <a:rPr lang="zh-CN" altLang="en-US" dirty="0"/>
              <a:t>可以依照情节利用即兴表演来探索某个想法</a:t>
            </a:r>
            <a:endParaRPr lang="en-US" altLang="zh-CN" dirty="0"/>
          </a:p>
          <a:p>
            <a:pPr lvl="1"/>
            <a:r>
              <a:rPr lang="zh-CN" altLang="en-US" i="1" dirty="0"/>
              <a:t>万豪长住酒店</a:t>
            </a:r>
            <a:r>
              <a:rPr lang="en-US" altLang="zh-CN" i="1" dirty="0"/>
              <a:t>TownePlace</a:t>
            </a:r>
            <a:r>
              <a:rPr lang="zh-CN" altLang="en-US" i="1" dirty="0"/>
              <a:t>利用旧仓库“舞台”营造“家”的感觉</a:t>
            </a:r>
            <a:endParaRPr lang="en-US" altLang="zh-CN" i="1" dirty="0"/>
          </a:p>
          <a:p>
            <a:endParaRPr lang="en-US" altLang="zh-CN" sz="100" dirty="0"/>
          </a:p>
          <a:p>
            <a:r>
              <a:rPr lang="zh-CN" altLang="en-US" dirty="0"/>
              <a:t>构造场景为顾客打造体验，制作用户体验蓝图</a:t>
            </a:r>
            <a:endParaRPr lang="en-US" altLang="zh-CN" dirty="0"/>
          </a:p>
          <a:p>
            <a:pPr lvl="1"/>
            <a:r>
              <a:rPr lang="zh-CN" altLang="en-US" i="1" dirty="0"/>
              <a:t>美国全食超市：在商店中营造完整的“健康生活方式” </a:t>
            </a:r>
            <a:r>
              <a:rPr lang="en-US" altLang="zh-CN" i="1" dirty="0"/>
              <a:t>- </a:t>
            </a:r>
            <a:r>
              <a:rPr lang="zh-CN" altLang="en-US" i="1" dirty="0"/>
              <a:t>现场烹饪</a:t>
            </a:r>
            <a:endParaRPr lang="en-US" altLang="zh-CN" i="1" dirty="0"/>
          </a:p>
          <a:p>
            <a:pPr lvl="1"/>
            <a:r>
              <a:rPr lang="zh-CN" altLang="en-US" b="1" dirty="0">
                <a:solidFill>
                  <a:srgbClr val="00B0F0"/>
                </a:solidFill>
              </a:rPr>
              <a:t>体验蓝图：人与人互动的细节</a:t>
            </a:r>
            <a:r>
              <a:rPr lang="en-US" altLang="zh-CN" b="1" dirty="0">
                <a:solidFill>
                  <a:srgbClr val="00B0F0"/>
                </a:solidFill>
              </a:rPr>
              <a:t>+</a:t>
            </a:r>
            <a:r>
              <a:rPr lang="zh-CN" altLang="en-US" b="1" dirty="0">
                <a:solidFill>
                  <a:srgbClr val="00B0F0"/>
                </a:solidFill>
              </a:rPr>
              <a:t>情绪因素，并找出最有意义的时间点</a:t>
            </a:r>
            <a:endParaRPr lang="en-US" altLang="zh-CN" b="1" dirty="0">
              <a:solidFill>
                <a:srgbClr val="00B0F0"/>
              </a:solidFill>
            </a:endParaRPr>
          </a:p>
          <a:p>
            <a:pPr lvl="2"/>
            <a:r>
              <a:rPr lang="zh-CN" altLang="en-US" b="1" dirty="0">
                <a:solidFill>
                  <a:srgbClr val="00B0F0"/>
                </a:solidFill>
              </a:rPr>
              <a:t>优质的开始体验、巅峰体验、结束体验</a:t>
            </a:r>
            <a:endParaRPr lang="en-US" altLang="zh-CN" b="1" dirty="0">
              <a:solidFill>
                <a:srgbClr val="00B0F0"/>
              </a:solidFill>
            </a:endParaRPr>
          </a:p>
          <a:p>
            <a:pPr lvl="2"/>
            <a:r>
              <a:rPr lang="zh-CN" altLang="en-US" i="1" dirty="0"/>
              <a:t>万豪的“舒口气时刻”：找到蓝图中最有意义的时间点 </a:t>
            </a:r>
            <a:r>
              <a:rPr lang="en-US" altLang="zh-CN" i="1" dirty="0"/>
              <a:t>– </a:t>
            </a:r>
            <a:r>
              <a:rPr lang="zh-CN" altLang="en-US" i="1" dirty="0"/>
              <a:t>入住完成后上床</a:t>
            </a:r>
            <a:endParaRPr lang="en-US" altLang="zh-CN" i="1" dirty="0"/>
          </a:p>
          <a:p>
            <a:pPr lvl="1"/>
            <a:r>
              <a:rPr lang="zh-CN" altLang="en-US" dirty="0"/>
              <a:t>指导方针：</a:t>
            </a:r>
            <a:r>
              <a:rPr lang="en-US" altLang="zh-CN" dirty="0"/>
              <a:t>1. </a:t>
            </a:r>
            <a:r>
              <a:rPr lang="zh-CN" altLang="en-US" dirty="0"/>
              <a:t>消费者积极参与；</a:t>
            </a:r>
            <a:r>
              <a:rPr lang="en-US" altLang="zh-CN" dirty="0"/>
              <a:t>2. </a:t>
            </a:r>
            <a:r>
              <a:rPr lang="zh-CN" altLang="en-US" dirty="0"/>
              <a:t>可信、真实、吸引人的体验往往来自于企业自身的体验型文化；</a:t>
            </a:r>
            <a:r>
              <a:rPr lang="en-US" altLang="zh-CN" dirty="0"/>
              <a:t>3. </a:t>
            </a:r>
            <a:r>
              <a:rPr lang="zh-CN" altLang="en-US" dirty="0"/>
              <a:t>场景中与客户的接触点必须做到深思且精确</a:t>
            </a:r>
            <a:endParaRPr lang="en-US" altLang="zh-CN" dirty="0"/>
          </a:p>
        </p:txBody>
      </p:sp>
      <p:pic>
        <p:nvPicPr>
          <p:cNvPr id="5" name="图片 4">
            <a:extLst>
              <a:ext uri="{FF2B5EF4-FFF2-40B4-BE49-F238E27FC236}">
                <a16:creationId xmlns:a16="http://schemas.microsoft.com/office/drawing/2014/main" id="{6A6CEAE9-606F-4931-814F-18302093773B}"/>
              </a:ext>
            </a:extLst>
          </p:cNvPr>
          <p:cNvPicPr>
            <a:picLocks noChangeAspect="1"/>
          </p:cNvPicPr>
          <p:nvPr/>
        </p:nvPicPr>
        <p:blipFill>
          <a:blip r:embed="rId2"/>
          <a:stretch>
            <a:fillRect/>
          </a:stretch>
        </p:blipFill>
        <p:spPr>
          <a:xfrm>
            <a:off x="0" y="0"/>
            <a:ext cx="3867338" cy="2790738"/>
          </a:xfrm>
          <a:prstGeom prst="rect">
            <a:avLst/>
          </a:prstGeom>
        </p:spPr>
      </p:pic>
      <p:pic>
        <p:nvPicPr>
          <p:cNvPr id="4" name="图片 3">
            <a:extLst>
              <a:ext uri="{FF2B5EF4-FFF2-40B4-BE49-F238E27FC236}">
                <a16:creationId xmlns:a16="http://schemas.microsoft.com/office/drawing/2014/main" id="{FD2112D3-5EAB-4F9A-B674-F8E8A9E3F6F4}"/>
              </a:ext>
            </a:extLst>
          </p:cNvPr>
          <p:cNvPicPr>
            <a:picLocks noChangeAspect="1"/>
          </p:cNvPicPr>
          <p:nvPr/>
        </p:nvPicPr>
        <p:blipFill>
          <a:blip r:embed="rId3"/>
          <a:stretch>
            <a:fillRect/>
          </a:stretch>
        </p:blipFill>
        <p:spPr>
          <a:xfrm>
            <a:off x="3547660" y="0"/>
            <a:ext cx="5642320" cy="4544493"/>
          </a:xfrm>
          <a:prstGeom prst="rect">
            <a:avLst/>
          </a:prstGeom>
        </p:spPr>
      </p:pic>
    </p:spTree>
    <p:extLst>
      <p:ext uri="{BB962C8B-B14F-4D97-AF65-F5344CB8AC3E}">
        <p14:creationId xmlns:p14="http://schemas.microsoft.com/office/powerpoint/2010/main" val="251321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 calcmode="lin" valueType="num">
                                      <p:cBhvr additive="base">
                                        <p:cTn id="3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 calcmode="lin" valueType="num">
                                      <p:cBhvr additive="base">
                                        <p:cTn id="3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 calcmode="lin" valueType="num">
                                      <p:cBhvr additive="base">
                                        <p:cTn id="4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 calcmode="lin" valueType="num">
                                      <p:cBhvr additive="base">
                                        <p:cTn id="4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D1F898F4-8E84-B066-C954-EFF024935840}"/>
              </a:ext>
            </a:extLst>
          </p:cNvPr>
          <p:cNvSpPr>
            <a:spLocks noGrp="1" noChangeArrowheads="1"/>
          </p:cNvSpPr>
          <p:nvPr>
            <p:ph type="title"/>
          </p:nvPr>
        </p:nvSpPr>
        <p:spPr/>
        <p:txBody>
          <a:bodyPr/>
          <a:lstStyle/>
          <a:p>
            <a:r>
              <a:rPr lang="zh-CN" altLang="en-US"/>
              <a:t>示例：对外接口</a:t>
            </a:r>
            <a:br>
              <a:rPr lang="en-US" altLang="zh-CN"/>
            </a:br>
            <a:r>
              <a:rPr lang="en-US" altLang="zh-CN"/>
              <a:t>——</a:t>
            </a:r>
            <a:r>
              <a:rPr lang="zh-CN" altLang="en-US"/>
              <a:t>需求规格片段</a:t>
            </a:r>
          </a:p>
        </p:txBody>
      </p:sp>
      <p:sp>
        <p:nvSpPr>
          <p:cNvPr id="54275" name="内容占位符 2">
            <a:extLst>
              <a:ext uri="{FF2B5EF4-FFF2-40B4-BE49-F238E27FC236}">
                <a16:creationId xmlns:a16="http://schemas.microsoft.com/office/drawing/2014/main" id="{4E31B11E-29B9-E193-8C11-0325FCB08EAD}"/>
              </a:ext>
            </a:extLst>
          </p:cNvPr>
          <p:cNvSpPr>
            <a:spLocks noGrp="1" noChangeArrowheads="1"/>
          </p:cNvSpPr>
          <p:nvPr>
            <p:ph idx="1"/>
          </p:nvPr>
        </p:nvSpPr>
        <p:spPr/>
        <p:txBody>
          <a:bodyPr/>
          <a:lstStyle/>
          <a:p>
            <a:r>
              <a:rPr lang="en-US" altLang="zh-CN" sz="2800"/>
              <a:t>IF1</a:t>
            </a:r>
            <a:r>
              <a:rPr lang="zh-CN" altLang="zh-CN" sz="2800"/>
              <a:t>：与地图</a:t>
            </a:r>
            <a:r>
              <a:rPr lang="en-US" altLang="zh-CN" sz="2800"/>
              <a:t>API</a:t>
            </a:r>
            <a:r>
              <a:rPr lang="zh-CN" altLang="zh-CN" sz="2800"/>
              <a:t>的接口：定位用户与商户的位置</a:t>
            </a:r>
          </a:p>
          <a:p>
            <a:pPr lvl="1"/>
            <a:r>
              <a:rPr lang="zh-CN" altLang="zh-CN" sz="2400"/>
              <a:t>参数：手机</a:t>
            </a:r>
            <a:r>
              <a:rPr lang="en-US" altLang="zh-CN" sz="2400"/>
              <a:t>GPS</a:t>
            </a:r>
            <a:r>
              <a:rPr lang="zh-CN" altLang="zh-CN" sz="2400"/>
              <a:t>定位坐标；</a:t>
            </a:r>
          </a:p>
          <a:p>
            <a:pPr lvl="1"/>
            <a:r>
              <a:rPr lang="zh-CN" altLang="zh-CN" sz="2400"/>
              <a:t>返回值：在地图的定位，并基于此给出最近的商家。</a:t>
            </a:r>
          </a:p>
          <a:p>
            <a:r>
              <a:rPr lang="en-US" altLang="zh-CN" sz="2800"/>
              <a:t>IF2</a:t>
            </a:r>
            <a:r>
              <a:rPr lang="zh-CN" altLang="zh-CN" sz="2800"/>
              <a:t>：支付宝接口：当订单生效应允许通过支付宝付款。</a:t>
            </a:r>
          </a:p>
          <a:p>
            <a:pPr lvl="1"/>
            <a:r>
              <a:rPr lang="zh-CN" altLang="zh-CN" sz="2400"/>
              <a:t>参数：商家支付宝账号，顾客支付宝账号，应付款额。</a:t>
            </a:r>
          </a:p>
          <a:p>
            <a:pPr lvl="1"/>
            <a:r>
              <a:rPr lang="zh-CN" altLang="zh-CN" sz="2400"/>
              <a:t>返回值：支付成功或支付失败状态。</a:t>
            </a:r>
            <a:endParaRPr lang="en-US" altLang="zh-CN" sz="2400"/>
          </a:p>
          <a:p>
            <a:pPr lvl="1"/>
            <a:endParaRPr lang="en-US" altLang="zh-CN" sz="2400"/>
          </a:p>
        </p:txBody>
      </p:sp>
      <p:sp>
        <p:nvSpPr>
          <p:cNvPr id="54276" name="灯片编号占位符 1">
            <a:extLst>
              <a:ext uri="{FF2B5EF4-FFF2-40B4-BE49-F238E27FC236}">
                <a16:creationId xmlns:a16="http://schemas.microsoft.com/office/drawing/2014/main" id="{16D1E8AF-883F-4CE9-FFBF-9AF7AB009D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D0334D-3156-4EEB-B05B-0AC78C86C862}" type="slidenum">
              <a:rPr lang="en-US" altLang="zh-CN" smtClean="0">
                <a:latin typeface="Garamond" panose="02020404030301010803" pitchFamily="18" charset="0"/>
              </a:rPr>
              <a:pPr/>
              <a:t>60</a:t>
            </a:fld>
            <a:endParaRPr lang="en-US" altLang="zh-CN">
              <a:latin typeface="Garamond" panose="02020404030301010803"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6B98528-4D6A-4AB1-8B69-ED2C794B8262}"/>
              </a:ext>
            </a:extLst>
          </p:cNvPr>
          <p:cNvSpPr>
            <a:spLocks noGrp="1" noChangeArrowheads="1"/>
          </p:cNvSpPr>
          <p:nvPr>
            <p:ph type="title"/>
          </p:nvPr>
        </p:nvSpPr>
        <p:spPr/>
        <p:txBody>
          <a:bodyPr/>
          <a:lstStyle/>
          <a:p>
            <a:pPr eaLnBrk="1" hangingPunct="1"/>
            <a:r>
              <a:rPr lang="zh-CN" altLang="en-US"/>
              <a:t>约束（</a:t>
            </a:r>
            <a:r>
              <a:rPr lang="en-US" altLang="zh-CN"/>
              <a:t>Constraint</a:t>
            </a:r>
            <a:r>
              <a:rPr lang="zh-CN" altLang="en-US"/>
              <a:t>，</a:t>
            </a:r>
            <a:r>
              <a:rPr lang="en-US" altLang="zh-CN"/>
              <a:t>Rule</a:t>
            </a:r>
            <a:r>
              <a:rPr lang="zh-CN" altLang="en-US"/>
              <a:t>） </a:t>
            </a:r>
          </a:p>
        </p:txBody>
      </p:sp>
      <p:sp>
        <p:nvSpPr>
          <p:cNvPr id="55299" name="Rectangle 3">
            <a:extLst>
              <a:ext uri="{FF2B5EF4-FFF2-40B4-BE49-F238E27FC236}">
                <a16:creationId xmlns:a16="http://schemas.microsoft.com/office/drawing/2014/main" id="{2FBFBA21-4357-2B33-7F51-055AB7C0A74D}"/>
              </a:ext>
            </a:extLst>
          </p:cNvPr>
          <p:cNvSpPr>
            <a:spLocks noGrp="1" noChangeArrowheads="1"/>
          </p:cNvSpPr>
          <p:nvPr>
            <p:ph type="body" idx="1"/>
          </p:nvPr>
        </p:nvSpPr>
        <p:spPr/>
        <p:txBody>
          <a:bodyPr/>
          <a:lstStyle/>
          <a:p>
            <a:pPr marL="571500" indent="-571500" eaLnBrk="1" hangingPunct="1"/>
            <a:r>
              <a:rPr lang="zh-CN" altLang="en-US"/>
              <a:t>总体上限制了开发人员设计和构建系统时的选择范围 </a:t>
            </a:r>
          </a:p>
          <a:p>
            <a:pPr marL="839788" lvl="1" indent="-495300" eaLnBrk="1" hangingPunct="1"/>
            <a:r>
              <a:rPr lang="zh-CN" altLang="en-US"/>
              <a:t>系统开发及运行的环境</a:t>
            </a:r>
          </a:p>
          <a:p>
            <a:pPr marL="1090613" lvl="2" indent="-419100" eaLnBrk="1" hangingPunct="1"/>
            <a:r>
              <a:rPr lang="zh-CN" altLang="en-US"/>
              <a:t>包括目标机器、操作系统、网络环境、编程语言、数据库管理系统等。</a:t>
            </a:r>
          </a:p>
          <a:p>
            <a:pPr marL="839788" lvl="1" indent="-495300" eaLnBrk="1" hangingPunct="1"/>
            <a:r>
              <a:rPr lang="zh-CN" altLang="en-US"/>
              <a:t>问题域内的相关标准（</a:t>
            </a:r>
            <a:r>
              <a:rPr lang="zh-CN" altLang="en-US" b="1"/>
              <a:t>商业模式评估</a:t>
            </a:r>
            <a:r>
              <a:rPr lang="zh-CN" altLang="en-US"/>
              <a:t>）</a:t>
            </a:r>
          </a:p>
          <a:p>
            <a:pPr marL="1090613" lvl="2" indent="-419100" eaLnBrk="1" hangingPunct="1"/>
            <a:r>
              <a:rPr lang="zh-CN" altLang="en-US"/>
              <a:t>包括法律法规、行业协定、企业规章等。</a:t>
            </a:r>
          </a:p>
          <a:p>
            <a:pPr marL="839788" lvl="1" indent="-495300" eaLnBrk="1" hangingPunct="1"/>
            <a:r>
              <a:rPr lang="zh-CN" altLang="en-US"/>
              <a:t>商业规则（</a:t>
            </a:r>
            <a:r>
              <a:rPr lang="zh-CN" altLang="en-US" b="1"/>
              <a:t>商业模式设计</a:t>
            </a:r>
            <a:r>
              <a:rPr lang="zh-CN" altLang="en-US"/>
              <a:t>）</a:t>
            </a:r>
          </a:p>
          <a:p>
            <a:pPr marL="1090613" lvl="2" indent="-419100" eaLnBrk="1" hangingPunct="1"/>
            <a:r>
              <a:rPr lang="zh-CN" altLang="en-US"/>
              <a:t>用户在任务执行中的一些潜在规则也会限制开发人员设计和构建系统的选择范围 </a:t>
            </a:r>
          </a:p>
        </p:txBody>
      </p:sp>
      <p:sp>
        <p:nvSpPr>
          <p:cNvPr id="55300" name="灯片编号占位符 1">
            <a:extLst>
              <a:ext uri="{FF2B5EF4-FFF2-40B4-BE49-F238E27FC236}">
                <a16:creationId xmlns:a16="http://schemas.microsoft.com/office/drawing/2014/main" id="{C88C75B2-35F2-E618-7B0C-B40911F55B1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11845B3-880D-4599-923C-7CA21F116A72}" type="slidenum">
              <a:rPr lang="en-US" altLang="zh-CN" smtClean="0">
                <a:latin typeface="Garamond" panose="02020404030301010803" pitchFamily="18" charset="0"/>
              </a:rPr>
              <a:pPr/>
              <a:t>61</a:t>
            </a:fld>
            <a:endParaRPr lang="en-US" altLang="zh-CN">
              <a:latin typeface="Garamond" panose="02020404030301010803"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761370EA-F1D0-95A3-B696-04E8C23704EB}"/>
              </a:ext>
            </a:extLst>
          </p:cNvPr>
          <p:cNvSpPr>
            <a:spLocks noGrp="1" noChangeArrowheads="1"/>
          </p:cNvSpPr>
          <p:nvPr>
            <p:ph type="title"/>
          </p:nvPr>
        </p:nvSpPr>
        <p:spPr/>
        <p:txBody>
          <a:bodyPr/>
          <a:lstStyle/>
          <a:p>
            <a:r>
              <a:rPr lang="zh-CN" altLang="en-US"/>
              <a:t>约束</a:t>
            </a:r>
          </a:p>
        </p:txBody>
      </p:sp>
      <p:sp>
        <p:nvSpPr>
          <p:cNvPr id="56323" name="内容占位符 2">
            <a:extLst>
              <a:ext uri="{FF2B5EF4-FFF2-40B4-BE49-F238E27FC236}">
                <a16:creationId xmlns:a16="http://schemas.microsoft.com/office/drawing/2014/main" id="{4E966E5A-0579-AB07-F146-F98C5B4FC489}"/>
              </a:ext>
            </a:extLst>
          </p:cNvPr>
          <p:cNvSpPr>
            <a:spLocks noGrp="1" noChangeArrowheads="1"/>
          </p:cNvSpPr>
          <p:nvPr>
            <p:ph idx="1"/>
          </p:nvPr>
        </p:nvSpPr>
        <p:spPr/>
        <p:txBody>
          <a:bodyPr/>
          <a:lstStyle/>
          <a:p>
            <a:r>
              <a:rPr lang="zh-CN" altLang="en-US"/>
              <a:t>随着</a:t>
            </a:r>
            <a:r>
              <a:rPr lang="en-US" altLang="zh-CN"/>
              <a:t>2000s</a:t>
            </a:r>
            <a:r>
              <a:rPr lang="zh-CN" altLang="en-US"/>
              <a:t>之后</a:t>
            </a:r>
            <a:r>
              <a:rPr lang="en-US" altLang="zh-CN"/>
              <a:t>,</a:t>
            </a:r>
            <a:r>
              <a:rPr lang="zh-CN" altLang="en-US"/>
              <a:t>基于</a:t>
            </a:r>
            <a:r>
              <a:rPr lang="en-US" altLang="zh-CN"/>
              <a:t>web</a:t>
            </a:r>
            <a:r>
              <a:rPr lang="zh-CN" altLang="en-US"/>
              <a:t>的产品发展</a:t>
            </a:r>
            <a:r>
              <a:rPr lang="en-US" altLang="zh-CN"/>
              <a:t>,</a:t>
            </a:r>
            <a:r>
              <a:rPr lang="zh-CN" altLang="en-US"/>
              <a:t>软件对周围环境的要求越来越突出</a:t>
            </a:r>
            <a:r>
              <a:rPr lang="en-US" altLang="zh-CN"/>
              <a:t>,</a:t>
            </a:r>
            <a:r>
              <a:rPr lang="zh-CN" altLang="en-US"/>
              <a:t>尤其是</a:t>
            </a:r>
            <a:r>
              <a:rPr lang="en-US" altLang="zh-CN"/>
              <a:t>:</a:t>
            </a:r>
          </a:p>
          <a:p>
            <a:pPr lvl="1"/>
            <a:r>
              <a:rPr lang="zh-CN" altLang="en-US"/>
              <a:t>商业规则：目标、规则、边界值与异常情况处理</a:t>
            </a:r>
            <a:endParaRPr lang="en-US" altLang="zh-CN"/>
          </a:p>
          <a:p>
            <a:pPr lvl="2"/>
            <a:r>
              <a:rPr lang="zh-CN" altLang="en-US"/>
              <a:t>中行原油宝</a:t>
            </a:r>
            <a:endParaRPr lang="en-US" altLang="zh-CN"/>
          </a:p>
          <a:p>
            <a:pPr lvl="1"/>
            <a:r>
              <a:rPr lang="zh-CN" altLang="en-US"/>
              <a:t>法规与行业规范</a:t>
            </a:r>
            <a:endParaRPr lang="en-US" altLang="zh-CN"/>
          </a:p>
          <a:p>
            <a:pPr lvl="2"/>
            <a:r>
              <a:rPr lang="zh-CN" altLang="en-US"/>
              <a:t>新业务与灰色地带，利用违规内容抹黑竞争对手</a:t>
            </a:r>
            <a:endParaRPr lang="en-US" altLang="zh-CN"/>
          </a:p>
          <a:p>
            <a:pPr lvl="1"/>
            <a:r>
              <a:rPr lang="zh-CN" altLang="en-US"/>
              <a:t>社会性因素</a:t>
            </a:r>
            <a:endParaRPr lang="en-US" altLang="zh-CN"/>
          </a:p>
          <a:p>
            <a:pPr lvl="2"/>
            <a:r>
              <a:rPr lang="zh-CN" altLang="en-US"/>
              <a:t>宗教信仰、价值取向、流行风潮等</a:t>
            </a:r>
            <a:endParaRPr lang="en-US" altLang="zh-CN"/>
          </a:p>
          <a:p>
            <a:r>
              <a:rPr lang="zh-CN" altLang="en-US"/>
              <a:t>规则</a:t>
            </a:r>
            <a:endParaRPr lang="en-US" altLang="zh-CN"/>
          </a:p>
          <a:p>
            <a:pPr lvl="1"/>
            <a:r>
              <a:rPr lang="zh-CN" altLang="en-US"/>
              <a:t>条件性、相对独立于功能、散布、易修改</a:t>
            </a:r>
          </a:p>
        </p:txBody>
      </p:sp>
      <p:sp>
        <p:nvSpPr>
          <p:cNvPr id="56324" name="灯片编号占位符 1">
            <a:extLst>
              <a:ext uri="{FF2B5EF4-FFF2-40B4-BE49-F238E27FC236}">
                <a16:creationId xmlns:a16="http://schemas.microsoft.com/office/drawing/2014/main" id="{D4FFD6AD-4F52-B5BC-D01C-E48BFAF184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AA5A8C-CD3B-464D-AD3E-C03A25B495E0}" type="slidenum">
              <a:rPr lang="en-US" altLang="zh-CN" smtClean="0">
                <a:latin typeface="Garamond" panose="02020404030301010803" pitchFamily="18" charset="0"/>
              </a:rPr>
              <a:pPr/>
              <a:t>62</a:t>
            </a:fld>
            <a:endParaRPr lang="en-US" altLang="zh-CN">
              <a:latin typeface="Garamond" panose="02020404030301010803"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206F23C3-7A7B-2E6A-2D9C-79215F1682BB}"/>
              </a:ext>
            </a:extLst>
          </p:cNvPr>
          <p:cNvSpPr>
            <a:spLocks noGrp="1" noChangeArrowheads="1"/>
          </p:cNvSpPr>
          <p:nvPr>
            <p:ph type="title"/>
          </p:nvPr>
        </p:nvSpPr>
        <p:spPr>
          <a:xfrm>
            <a:off x="5397500" y="179388"/>
            <a:ext cx="3505200" cy="735012"/>
          </a:xfrm>
        </p:spPr>
        <p:txBody>
          <a:bodyPr/>
          <a:lstStyle/>
          <a:p>
            <a:r>
              <a:rPr lang="zh-CN" altLang="en-US" sz="3600"/>
              <a:t>美团与阿里罚单</a:t>
            </a:r>
          </a:p>
        </p:txBody>
      </p:sp>
      <p:sp>
        <p:nvSpPr>
          <p:cNvPr id="3" name="内容占位符 2">
            <a:extLst>
              <a:ext uri="{FF2B5EF4-FFF2-40B4-BE49-F238E27FC236}">
                <a16:creationId xmlns:a16="http://schemas.microsoft.com/office/drawing/2014/main" id="{BD2DD8F2-EA01-2ADE-DF69-AD1DB6028D9B}"/>
              </a:ext>
            </a:extLst>
          </p:cNvPr>
          <p:cNvSpPr>
            <a:spLocks noGrp="1"/>
          </p:cNvSpPr>
          <p:nvPr>
            <p:ph idx="1"/>
          </p:nvPr>
        </p:nvSpPr>
        <p:spPr>
          <a:xfrm>
            <a:off x="304800" y="495300"/>
            <a:ext cx="8643668" cy="6362700"/>
          </a:xfrm>
        </p:spPr>
        <p:txBody>
          <a:bodyPr>
            <a:normAutofit fontScale="77500" lnSpcReduction="20000"/>
          </a:bodyPr>
          <a:lstStyle/>
          <a:p>
            <a:pPr>
              <a:defRPr/>
            </a:pPr>
            <a:r>
              <a:rPr lang="zh-CN" altLang="en-US" dirty="0"/>
              <a:t>美团被罚</a:t>
            </a:r>
            <a:r>
              <a:rPr lang="en-US" altLang="zh-CN" dirty="0"/>
              <a:t>34.42</a:t>
            </a:r>
            <a:r>
              <a:rPr lang="zh-CN" altLang="en-US" dirty="0"/>
              <a:t>亿元</a:t>
            </a:r>
            <a:endParaRPr lang="en-US" altLang="zh-CN" dirty="0"/>
          </a:p>
          <a:p>
            <a:pPr lvl="1">
              <a:defRPr/>
            </a:pPr>
            <a:r>
              <a:rPr lang="en-US" altLang="zh-CN" dirty="0"/>
              <a:t>2021</a:t>
            </a:r>
            <a:r>
              <a:rPr lang="zh-CN" altLang="en-US" dirty="0"/>
              <a:t>年</a:t>
            </a:r>
            <a:r>
              <a:rPr lang="en-US" altLang="zh-CN" dirty="0"/>
              <a:t>4</a:t>
            </a:r>
            <a:r>
              <a:rPr lang="zh-CN" altLang="en-US" dirty="0"/>
              <a:t>月，市场监管总局 依据 </a:t>
            </a:r>
            <a:r>
              <a:rPr lang="en-US" altLang="zh-CN" dirty="0"/>
              <a:t>《</a:t>
            </a:r>
            <a:r>
              <a:rPr lang="zh-CN" altLang="en-US" dirty="0"/>
              <a:t>反垄断法</a:t>
            </a:r>
            <a:r>
              <a:rPr lang="en-US" altLang="zh-CN" dirty="0"/>
              <a:t>》 </a:t>
            </a:r>
            <a:r>
              <a:rPr lang="zh-CN" altLang="en-US" dirty="0"/>
              <a:t>对美团在 中国境内 网络餐饮外卖平台服务市场 滥用市场支配地位行为 立案调查</a:t>
            </a:r>
            <a:endParaRPr lang="en-US" altLang="zh-CN" dirty="0"/>
          </a:p>
          <a:p>
            <a:pPr lvl="2">
              <a:defRPr/>
            </a:pPr>
            <a:r>
              <a:rPr lang="zh-CN" altLang="en-US" dirty="0"/>
              <a:t>违反第十七条：“没有正当理由，限定交易相对人只能与其进行交易”</a:t>
            </a:r>
            <a:endParaRPr lang="en-US" altLang="zh-CN" dirty="0"/>
          </a:p>
          <a:p>
            <a:pPr lvl="2">
              <a:defRPr/>
            </a:pPr>
            <a:r>
              <a:rPr lang="zh-CN" altLang="en-US" b="1" dirty="0">
                <a:solidFill>
                  <a:srgbClr val="222222"/>
                </a:solidFill>
              </a:rPr>
              <a:t>本案事实清楚、证据确凿、定性准确、处理恰当、手续完备、程序合法</a:t>
            </a:r>
            <a:endParaRPr lang="en-US" altLang="zh-CN" dirty="0"/>
          </a:p>
          <a:p>
            <a:pPr lvl="1">
              <a:defRPr/>
            </a:pPr>
            <a:r>
              <a:rPr lang="zh-CN" altLang="en-US" dirty="0"/>
              <a:t>退还独家合作保证金</a:t>
            </a:r>
            <a:r>
              <a:rPr lang="en-US" altLang="zh-CN" dirty="0"/>
              <a:t>12.89</a:t>
            </a:r>
            <a:r>
              <a:rPr lang="zh-CN" altLang="en-US" dirty="0"/>
              <a:t>亿，处以</a:t>
            </a:r>
            <a:r>
              <a:rPr lang="en-US" altLang="zh-CN" dirty="0"/>
              <a:t>2020</a:t>
            </a:r>
            <a:r>
              <a:rPr lang="zh-CN" altLang="en-US" dirty="0"/>
              <a:t>中国境内销售额</a:t>
            </a:r>
            <a:r>
              <a:rPr lang="en-US" altLang="zh-CN" dirty="0"/>
              <a:t>1147.48</a:t>
            </a:r>
            <a:r>
              <a:rPr lang="zh-CN" altLang="en-US" dirty="0"/>
              <a:t>亿 </a:t>
            </a:r>
            <a:r>
              <a:rPr lang="en-US" altLang="zh-CN" b="1" dirty="0"/>
              <a:t>3%</a:t>
            </a:r>
            <a:r>
              <a:rPr lang="zh-CN" altLang="en-US" dirty="0"/>
              <a:t>的罚款</a:t>
            </a:r>
            <a:endParaRPr lang="en-US" altLang="zh-CN" dirty="0"/>
          </a:p>
          <a:p>
            <a:pPr lvl="1">
              <a:defRPr/>
            </a:pPr>
            <a:r>
              <a:rPr lang="zh-CN" altLang="en-US" dirty="0"/>
              <a:t>发出</a:t>
            </a:r>
            <a:r>
              <a:rPr lang="en-US" altLang="zh-CN" dirty="0"/>
              <a:t>《</a:t>
            </a:r>
            <a:r>
              <a:rPr lang="zh-CN" altLang="en-US" dirty="0"/>
              <a:t>行政指导书</a:t>
            </a:r>
            <a:r>
              <a:rPr lang="en-US" altLang="zh-CN" dirty="0"/>
              <a:t>》</a:t>
            </a:r>
            <a:r>
              <a:rPr lang="zh-CN" altLang="en-US" dirty="0"/>
              <a:t>要求全面整改，</a:t>
            </a:r>
            <a:r>
              <a:rPr lang="zh-CN" altLang="en-US" b="1" dirty="0"/>
              <a:t>并连续三年向市场监管总局提交自查合规报告</a:t>
            </a:r>
            <a:r>
              <a:rPr lang="zh-CN" altLang="en-US" dirty="0"/>
              <a:t>：完善平台佣金机制与算法，维护平台内中小餐饮商家合法利益，加强外卖骑手合法权益保护等</a:t>
            </a:r>
            <a:endParaRPr lang="en-US" altLang="zh-CN" dirty="0"/>
          </a:p>
          <a:p>
            <a:pPr lvl="1">
              <a:defRPr/>
            </a:pPr>
            <a:endParaRPr lang="zh-CN" altLang="en-US" sz="1200" dirty="0"/>
          </a:p>
          <a:p>
            <a:pPr>
              <a:defRPr/>
            </a:pPr>
            <a:r>
              <a:rPr lang="zh-CN" altLang="en-US" dirty="0"/>
              <a:t>对比：阿里被罚</a:t>
            </a:r>
            <a:r>
              <a:rPr lang="en-US" altLang="zh-CN" dirty="0"/>
              <a:t>182.28</a:t>
            </a:r>
            <a:r>
              <a:rPr lang="zh-CN" altLang="en-US" dirty="0"/>
              <a:t>亿元</a:t>
            </a:r>
            <a:endParaRPr lang="en-US" altLang="zh-CN" dirty="0"/>
          </a:p>
          <a:p>
            <a:pPr lvl="1">
              <a:defRPr/>
            </a:pPr>
            <a:r>
              <a:rPr lang="en-US" altLang="zh-CN" dirty="0"/>
              <a:t>4%</a:t>
            </a:r>
            <a:r>
              <a:rPr lang="zh-CN" altLang="en-US" dirty="0"/>
              <a:t>的</a:t>
            </a:r>
            <a:r>
              <a:rPr lang="en-US" altLang="zh-CN" dirty="0"/>
              <a:t>2020</a:t>
            </a:r>
            <a:r>
              <a:rPr lang="zh-CN" altLang="en-US" dirty="0"/>
              <a:t>财年销售额（</a:t>
            </a:r>
            <a:r>
              <a:rPr lang="en-US" altLang="zh-CN" dirty="0"/>
              <a:t>1-10%</a:t>
            </a:r>
            <a:r>
              <a:rPr lang="zh-CN" altLang="en-US" dirty="0"/>
              <a:t>），</a:t>
            </a:r>
            <a:r>
              <a:rPr lang="en-US" altLang="zh-CN" dirty="0"/>
              <a:t>12.5%</a:t>
            </a:r>
            <a:r>
              <a:rPr lang="zh-CN" altLang="en-US" dirty="0"/>
              <a:t>的利润</a:t>
            </a:r>
            <a:endParaRPr lang="en-US" altLang="zh-CN" dirty="0"/>
          </a:p>
          <a:p>
            <a:pPr lvl="2">
              <a:defRPr/>
            </a:pPr>
            <a:r>
              <a:rPr lang="zh-CN" altLang="en-US" dirty="0"/>
              <a:t>高通罚款</a:t>
            </a:r>
            <a:r>
              <a:rPr lang="en-US" altLang="zh-CN" dirty="0"/>
              <a:t>8%</a:t>
            </a:r>
            <a:r>
              <a:rPr lang="zh-CN" altLang="en-US" dirty="0"/>
              <a:t>，法国计划对美国“大厂”征</a:t>
            </a:r>
            <a:r>
              <a:rPr lang="en-US" altLang="zh-CN" dirty="0"/>
              <a:t>2%</a:t>
            </a:r>
            <a:r>
              <a:rPr lang="zh-CN" altLang="en-US" dirty="0"/>
              <a:t>的科技税</a:t>
            </a:r>
            <a:endParaRPr lang="en-US" altLang="zh-CN" dirty="0"/>
          </a:p>
          <a:p>
            <a:pPr lvl="2">
              <a:defRPr/>
            </a:pPr>
            <a:r>
              <a:rPr lang="zh-CN" altLang="en-US" dirty="0"/>
              <a:t>约等于一艘</a:t>
            </a:r>
            <a:r>
              <a:rPr lang="en-US" altLang="zh-CN" dirty="0"/>
              <a:t>003</a:t>
            </a:r>
            <a:r>
              <a:rPr lang="zh-CN" altLang="en-US" dirty="0"/>
              <a:t>或三艘</a:t>
            </a:r>
            <a:r>
              <a:rPr lang="en-US" altLang="zh-CN" dirty="0"/>
              <a:t>055</a:t>
            </a:r>
          </a:p>
          <a:p>
            <a:pPr lvl="1">
              <a:defRPr/>
            </a:pPr>
            <a:r>
              <a:rPr lang="zh-CN" altLang="en-US" dirty="0"/>
              <a:t>“双十一”二选一引发，</a:t>
            </a:r>
            <a:r>
              <a:rPr lang="zh-CN" altLang="en-US" strike="sngStrike" dirty="0"/>
              <a:t>其它平台瑟瑟发抖</a:t>
            </a:r>
            <a:endParaRPr lang="en-US" altLang="zh-CN" strike="sngStrike" dirty="0"/>
          </a:p>
          <a:p>
            <a:pPr lvl="2">
              <a:defRPr/>
            </a:pPr>
            <a:r>
              <a:rPr lang="en-US" altLang="zh-CN" dirty="0"/>
              <a:t>2020.12.21</a:t>
            </a:r>
            <a:r>
              <a:rPr lang="zh-CN" altLang="en-US" dirty="0"/>
              <a:t>日：阿里（银泰）、阅文（新丽）、丰巢（中邮智递）分别被处罚</a:t>
            </a:r>
            <a:r>
              <a:rPr lang="en-US" altLang="zh-CN" dirty="0"/>
              <a:t>50</a:t>
            </a:r>
            <a:r>
              <a:rPr lang="zh-CN" altLang="en-US" dirty="0"/>
              <a:t>万人民币（</a:t>
            </a:r>
            <a:r>
              <a:rPr lang="zh-CN" altLang="en-US" b="1" dirty="0"/>
              <a:t>少？形同虚设？</a:t>
            </a:r>
            <a:r>
              <a:rPr lang="zh-CN" altLang="en-US" dirty="0"/>
              <a:t>）</a:t>
            </a:r>
            <a:endParaRPr lang="en-US" altLang="zh-CN" dirty="0"/>
          </a:p>
          <a:p>
            <a:pPr lvl="2">
              <a:defRPr/>
            </a:pPr>
            <a:r>
              <a:rPr lang="zh-CN" altLang="en-US" dirty="0"/>
              <a:t>对商家在“双十一”活动中强制“二选一”，滥用市场主体地位</a:t>
            </a:r>
            <a:endParaRPr lang="en-US" altLang="zh-CN" dirty="0"/>
          </a:p>
          <a:p>
            <a:pPr lvl="2">
              <a:defRPr/>
            </a:pPr>
            <a:r>
              <a:rPr lang="zh-CN" altLang="en-US" b="1" dirty="0">
                <a:solidFill>
                  <a:srgbClr val="222222"/>
                </a:solidFill>
              </a:rPr>
              <a:t>本案事实清楚、证据确凿、定性准确、处理恰当、手续完备、程序合法</a:t>
            </a:r>
            <a:endParaRPr lang="en-US" altLang="zh-CN" dirty="0"/>
          </a:p>
          <a:p>
            <a:pPr lvl="1">
              <a:defRPr/>
            </a:pPr>
            <a:r>
              <a:rPr lang="en-US" altLang="zh-CN" b="1" dirty="0"/>
              <a:t>2020</a:t>
            </a:r>
            <a:r>
              <a:rPr lang="zh-CN" altLang="en-US" b="1" dirty="0"/>
              <a:t>年底四部委 </a:t>
            </a:r>
            <a:r>
              <a:rPr lang="en-US" altLang="zh-CN" b="1" dirty="0"/>
              <a:t>- </a:t>
            </a:r>
            <a:r>
              <a:rPr lang="zh-CN" altLang="en-US" b="1" dirty="0"/>
              <a:t>阵痛下的成长：以新规范新姿态拥抱未来；今年罚款后人民日报 </a:t>
            </a:r>
            <a:r>
              <a:rPr lang="en-US" altLang="zh-CN" b="1" dirty="0"/>
              <a:t>- </a:t>
            </a:r>
            <a:r>
              <a:rPr lang="zh-CN" altLang="en-US" b="1" dirty="0"/>
              <a:t>“扯袖子”也是一种爱护</a:t>
            </a:r>
            <a:endParaRPr lang="en-US" altLang="zh-CN" b="1" dirty="0"/>
          </a:p>
          <a:p>
            <a:pPr lvl="1">
              <a:defRPr/>
            </a:pPr>
            <a:r>
              <a:rPr lang="en-US" altLang="zh-CN" dirty="0"/>
              <a:t>2021.4.12</a:t>
            </a:r>
            <a:r>
              <a:rPr lang="zh-CN" altLang="en-US" dirty="0"/>
              <a:t>日又被四部委约谈：监督整改落实情况</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D54796D9-2BE9-BF32-99F5-01E21E6CBE42}"/>
              </a:ext>
            </a:extLst>
          </p:cNvPr>
          <p:cNvSpPr>
            <a:spLocks noGrp="1" noChangeArrowheads="1"/>
          </p:cNvSpPr>
          <p:nvPr>
            <p:ph type="title"/>
          </p:nvPr>
        </p:nvSpPr>
        <p:spPr>
          <a:xfrm>
            <a:off x="6172200" y="277813"/>
            <a:ext cx="2514600" cy="788987"/>
          </a:xfrm>
        </p:spPr>
        <p:txBody>
          <a:bodyPr/>
          <a:lstStyle/>
          <a:p>
            <a:r>
              <a:rPr lang="zh-CN" altLang="en-US"/>
              <a:t>滴滴罚单</a:t>
            </a:r>
          </a:p>
        </p:txBody>
      </p:sp>
      <p:sp>
        <p:nvSpPr>
          <p:cNvPr id="40963" name="内容占位符 2">
            <a:extLst>
              <a:ext uri="{FF2B5EF4-FFF2-40B4-BE49-F238E27FC236}">
                <a16:creationId xmlns:a16="http://schemas.microsoft.com/office/drawing/2014/main" id="{988B67F0-F5AE-1024-E9CA-98086F72ACC6}"/>
              </a:ext>
            </a:extLst>
          </p:cNvPr>
          <p:cNvSpPr>
            <a:spLocks noGrp="1" noChangeArrowheads="1"/>
          </p:cNvSpPr>
          <p:nvPr>
            <p:ph idx="1"/>
          </p:nvPr>
        </p:nvSpPr>
        <p:spPr>
          <a:xfrm>
            <a:off x="76200" y="609600"/>
            <a:ext cx="8991600" cy="6172200"/>
          </a:xfrm>
        </p:spPr>
        <p:txBody>
          <a:bodyPr/>
          <a:lstStyle/>
          <a:p>
            <a:r>
              <a:rPr lang="zh-CN" altLang="en-US" sz="2000"/>
              <a:t>滴滴被罚</a:t>
            </a:r>
            <a:r>
              <a:rPr lang="en-US" altLang="zh-CN" sz="2000"/>
              <a:t>80.26</a:t>
            </a:r>
            <a:r>
              <a:rPr lang="zh-CN" altLang="en-US" sz="2000"/>
              <a:t>亿美元</a:t>
            </a:r>
            <a:endParaRPr lang="en-US" altLang="zh-CN" sz="2000"/>
          </a:p>
          <a:p>
            <a:pPr lvl="1"/>
            <a:r>
              <a:rPr lang="zh-CN" altLang="en-US" sz="1800"/>
              <a:t>依据</a:t>
            </a:r>
            <a:r>
              <a:rPr lang="en-US" altLang="zh-CN" sz="1800">
                <a:solidFill>
                  <a:srgbClr val="222222"/>
                </a:solidFill>
              </a:rPr>
              <a:t>《</a:t>
            </a:r>
            <a:r>
              <a:rPr lang="zh-CN" altLang="en-US" sz="1800">
                <a:solidFill>
                  <a:srgbClr val="222222"/>
                </a:solidFill>
              </a:rPr>
              <a:t>网络安全法</a:t>
            </a:r>
            <a:r>
              <a:rPr lang="en-US" altLang="zh-CN" sz="1800">
                <a:solidFill>
                  <a:srgbClr val="222222"/>
                </a:solidFill>
              </a:rPr>
              <a:t>》</a:t>
            </a:r>
            <a:r>
              <a:rPr lang="zh-CN" altLang="en-US" sz="1800">
                <a:solidFill>
                  <a:srgbClr val="222222"/>
                </a:solidFill>
              </a:rPr>
              <a:t>、</a:t>
            </a:r>
            <a:r>
              <a:rPr lang="en-US" altLang="zh-CN" sz="1800">
                <a:solidFill>
                  <a:srgbClr val="222222"/>
                </a:solidFill>
              </a:rPr>
              <a:t>《</a:t>
            </a:r>
            <a:r>
              <a:rPr lang="zh-CN" altLang="en-US" sz="1800">
                <a:solidFill>
                  <a:srgbClr val="222222"/>
                </a:solidFill>
              </a:rPr>
              <a:t>数据安全法</a:t>
            </a:r>
            <a:r>
              <a:rPr lang="en-US" altLang="zh-CN" sz="1800">
                <a:solidFill>
                  <a:srgbClr val="222222"/>
                </a:solidFill>
              </a:rPr>
              <a:t>》</a:t>
            </a:r>
            <a:r>
              <a:rPr lang="zh-CN" altLang="en-US" sz="1800">
                <a:solidFill>
                  <a:srgbClr val="222222"/>
                </a:solidFill>
              </a:rPr>
              <a:t>、</a:t>
            </a:r>
            <a:r>
              <a:rPr lang="en-US" altLang="zh-CN" sz="1800" b="1">
                <a:solidFill>
                  <a:srgbClr val="222222"/>
                </a:solidFill>
              </a:rPr>
              <a:t>《</a:t>
            </a:r>
            <a:r>
              <a:rPr lang="zh-CN" altLang="en-US" sz="1800" b="1">
                <a:solidFill>
                  <a:srgbClr val="222222"/>
                </a:solidFill>
              </a:rPr>
              <a:t>个人信息保护法</a:t>
            </a:r>
            <a:r>
              <a:rPr lang="en-US" altLang="zh-CN" sz="1800" b="1">
                <a:solidFill>
                  <a:srgbClr val="222222"/>
                </a:solidFill>
              </a:rPr>
              <a:t>》</a:t>
            </a:r>
            <a:r>
              <a:rPr lang="zh-CN" altLang="en-US" sz="1800" b="1">
                <a:solidFill>
                  <a:srgbClr val="222222"/>
                </a:solidFill>
              </a:rPr>
              <a:t>（</a:t>
            </a:r>
            <a:r>
              <a:rPr lang="en-US" altLang="zh-CN" sz="1800" b="1">
                <a:solidFill>
                  <a:srgbClr val="222222"/>
                </a:solidFill>
              </a:rPr>
              <a:t>2021.11.1</a:t>
            </a:r>
            <a:r>
              <a:rPr lang="zh-CN" altLang="en-US" sz="1800" b="1">
                <a:solidFill>
                  <a:srgbClr val="222222"/>
                </a:solidFill>
              </a:rPr>
              <a:t>）</a:t>
            </a:r>
            <a:endParaRPr lang="en-US" altLang="zh-CN" sz="1800" b="1">
              <a:solidFill>
                <a:srgbClr val="222222"/>
              </a:solidFill>
            </a:endParaRPr>
          </a:p>
          <a:p>
            <a:pPr lvl="1"/>
            <a:r>
              <a:rPr lang="zh-CN" altLang="en-US" sz="1800">
                <a:solidFill>
                  <a:srgbClr val="222222"/>
                </a:solidFill>
              </a:rPr>
              <a:t>可罚款金额最大的是</a:t>
            </a:r>
            <a:r>
              <a:rPr lang="en-US" altLang="zh-CN" sz="1800">
                <a:solidFill>
                  <a:srgbClr val="FF0000"/>
                </a:solidFill>
              </a:rPr>
              <a:t>《</a:t>
            </a:r>
            <a:r>
              <a:rPr lang="zh-CN" altLang="en-US" sz="1800">
                <a:solidFill>
                  <a:srgbClr val="FF0000"/>
                </a:solidFill>
              </a:rPr>
              <a:t>个人信息保护法</a:t>
            </a:r>
            <a:r>
              <a:rPr lang="en-US" altLang="zh-CN" sz="1800">
                <a:solidFill>
                  <a:srgbClr val="FF0000"/>
                </a:solidFill>
              </a:rPr>
              <a:t>》</a:t>
            </a:r>
            <a:r>
              <a:rPr lang="zh-CN" altLang="en-US" sz="1800">
                <a:solidFill>
                  <a:srgbClr val="222222"/>
                </a:solidFill>
              </a:rPr>
              <a:t>，没收违法所得，并处以</a:t>
            </a:r>
            <a:r>
              <a:rPr lang="en-US" altLang="zh-CN" sz="1800">
                <a:solidFill>
                  <a:srgbClr val="222222"/>
                </a:solidFill>
              </a:rPr>
              <a:t>5000</a:t>
            </a:r>
            <a:r>
              <a:rPr lang="zh-CN" altLang="en-US" sz="1800">
                <a:solidFill>
                  <a:srgbClr val="222222"/>
                </a:solidFill>
              </a:rPr>
              <a:t>万以下罚款或者上一年度营业额</a:t>
            </a:r>
            <a:r>
              <a:rPr lang="en-US" altLang="zh-CN" sz="1800">
                <a:solidFill>
                  <a:srgbClr val="FF0000"/>
                </a:solidFill>
              </a:rPr>
              <a:t>5%</a:t>
            </a:r>
            <a:r>
              <a:rPr lang="zh-CN" altLang="en-US" sz="1800">
                <a:solidFill>
                  <a:srgbClr val="222222"/>
                </a:solidFill>
              </a:rPr>
              <a:t>以下罚款 </a:t>
            </a:r>
            <a:r>
              <a:rPr lang="en-US" altLang="zh-CN" sz="1800">
                <a:solidFill>
                  <a:srgbClr val="222222"/>
                </a:solidFill>
              </a:rPr>
              <a:t>– </a:t>
            </a:r>
            <a:r>
              <a:rPr lang="zh-CN" altLang="en-US" sz="1800">
                <a:solidFill>
                  <a:srgbClr val="FF0000"/>
                </a:solidFill>
              </a:rPr>
              <a:t>实际罚没</a:t>
            </a:r>
            <a:r>
              <a:rPr lang="zh-CN" altLang="en-US" sz="1800">
                <a:solidFill>
                  <a:srgbClr val="222222"/>
                </a:solidFill>
              </a:rPr>
              <a:t>上一年度营业额</a:t>
            </a:r>
            <a:r>
              <a:rPr lang="en-US" altLang="zh-CN" sz="1800">
                <a:solidFill>
                  <a:srgbClr val="FF0000"/>
                </a:solidFill>
              </a:rPr>
              <a:t>4.7%</a:t>
            </a:r>
          </a:p>
          <a:p>
            <a:r>
              <a:rPr lang="zh-CN" altLang="en-US" sz="2000"/>
              <a:t>事件性质较为恶劣</a:t>
            </a:r>
            <a:endParaRPr lang="en-US" altLang="zh-CN" sz="2000"/>
          </a:p>
          <a:p>
            <a:pPr lvl="1"/>
            <a:r>
              <a:rPr lang="zh-CN" altLang="en-US" sz="1800" b="1">
                <a:solidFill>
                  <a:srgbClr val="222222"/>
                </a:solidFill>
              </a:rPr>
              <a:t>本案违法违规行为事实清楚、证据确凿、情节严重、性质恶劣</a:t>
            </a:r>
            <a:endParaRPr lang="en-US" altLang="zh-CN" sz="1800" b="1">
              <a:solidFill>
                <a:srgbClr val="222222"/>
              </a:solidFill>
            </a:endParaRPr>
          </a:p>
          <a:p>
            <a:pPr lvl="1"/>
            <a:r>
              <a:rPr lang="zh-CN" altLang="en-US" sz="1800" b="1"/>
              <a:t>违法收集个人信息：</a:t>
            </a:r>
            <a:r>
              <a:rPr lang="zh-CN" altLang="en-US" sz="1800"/>
              <a:t>相册截图</a:t>
            </a:r>
            <a:r>
              <a:rPr lang="en-US" altLang="zh-CN" sz="1800"/>
              <a:t>1196</a:t>
            </a:r>
            <a:r>
              <a:rPr lang="zh-CN" altLang="en-US" sz="1800"/>
              <a:t>万条，过度人脸识别</a:t>
            </a:r>
            <a:r>
              <a:rPr lang="en-US" altLang="zh-CN" sz="1800"/>
              <a:t>1.07</a:t>
            </a:r>
            <a:r>
              <a:rPr lang="zh-CN" altLang="en-US" sz="1800"/>
              <a:t>亿条， </a:t>
            </a:r>
            <a:r>
              <a:rPr lang="zh-CN" altLang="en-US" sz="1800">
                <a:solidFill>
                  <a:srgbClr val="FF0000"/>
                </a:solidFill>
              </a:rPr>
              <a:t>明文存储司机身份证</a:t>
            </a:r>
            <a:r>
              <a:rPr lang="en-US" altLang="zh-CN" sz="1800">
                <a:solidFill>
                  <a:srgbClr val="FF0000"/>
                </a:solidFill>
              </a:rPr>
              <a:t>5780.26</a:t>
            </a:r>
            <a:r>
              <a:rPr lang="zh-CN" altLang="en-US" sz="1800">
                <a:solidFill>
                  <a:srgbClr val="FF0000"/>
                </a:solidFill>
              </a:rPr>
              <a:t>万条，桔视精准位置</a:t>
            </a:r>
            <a:r>
              <a:rPr lang="en-US" altLang="zh-CN" sz="1800">
                <a:solidFill>
                  <a:srgbClr val="FF0000"/>
                </a:solidFill>
              </a:rPr>
              <a:t>1.67</a:t>
            </a:r>
            <a:r>
              <a:rPr lang="zh-CN" altLang="en-US" sz="1800">
                <a:solidFill>
                  <a:srgbClr val="FF0000"/>
                </a:solidFill>
              </a:rPr>
              <a:t>亿条，乘客出行意图分析</a:t>
            </a:r>
            <a:r>
              <a:rPr lang="en-US" altLang="zh-CN" sz="1800">
                <a:solidFill>
                  <a:srgbClr val="FF0000"/>
                </a:solidFill>
              </a:rPr>
              <a:t>539.76</a:t>
            </a:r>
            <a:r>
              <a:rPr lang="zh-CN" altLang="en-US" sz="1800">
                <a:solidFill>
                  <a:srgbClr val="FF0000"/>
                </a:solidFill>
              </a:rPr>
              <a:t>亿条</a:t>
            </a:r>
            <a:endParaRPr lang="en-US" altLang="zh-CN" sz="1800">
              <a:solidFill>
                <a:srgbClr val="FF0000"/>
              </a:solidFill>
            </a:endParaRPr>
          </a:p>
          <a:p>
            <a:pPr lvl="1"/>
            <a:r>
              <a:rPr lang="zh-CN" altLang="en-US" sz="1800" b="1"/>
              <a:t>严重影响国家安全的数据处理，拒不履行监管部门明确要求，阳奉阴违，恶意逃避监管，给国家关键信息基础设施安全和数据安全带来严重安全隐患</a:t>
            </a:r>
            <a:endParaRPr lang="en-US" altLang="zh-CN" sz="1800" b="1"/>
          </a:p>
          <a:p>
            <a:r>
              <a:rPr lang="zh-CN" altLang="en-US" sz="2000"/>
              <a:t>企业责任人一并处罚</a:t>
            </a:r>
            <a:endParaRPr lang="en-US" altLang="zh-CN" sz="2000"/>
          </a:p>
          <a:p>
            <a:pPr lvl="1"/>
            <a:r>
              <a:rPr lang="zh-CN" altLang="en-US" sz="1800"/>
              <a:t>对董事长兼</a:t>
            </a:r>
            <a:r>
              <a:rPr lang="en-US" altLang="zh-CN" sz="1800"/>
              <a:t>CEO</a:t>
            </a:r>
            <a:r>
              <a:rPr lang="zh-CN" altLang="en-US" sz="1800"/>
              <a:t>程维罚款</a:t>
            </a:r>
            <a:r>
              <a:rPr lang="en-US" altLang="zh-CN" sz="1800"/>
              <a:t>100</a:t>
            </a:r>
            <a:r>
              <a:rPr lang="zh-CN" altLang="en-US" sz="1800"/>
              <a:t>万，同时对总裁柳青处罚</a:t>
            </a:r>
            <a:r>
              <a:rPr lang="en-US" altLang="zh-CN" sz="1800"/>
              <a:t>100</a:t>
            </a:r>
            <a:r>
              <a:rPr lang="zh-CN" altLang="en-US" sz="1800"/>
              <a:t>万</a:t>
            </a:r>
            <a:r>
              <a:rPr lang="zh-CN" altLang="en-US" sz="1800" i="1"/>
              <a:t>（少？形同虚设？）</a:t>
            </a:r>
            <a:endParaRPr lang="en-US" altLang="zh-CN" sz="1800" i="1"/>
          </a:p>
          <a:p>
            <a:pPr lvl="1"/>
            <a:r>
              <a:rPr lang="en-US" altLang="zh-CN" sz="1800"/>
              <a:t>2021.6.30</a:t>
            </a:r>
            <a:r>
              <a:rPr lang="zh-CN" altLang="en-US" sz="1800"/>
              <a:t>在纽交所上市，无敲钟无宣传，几天后被立案、下架、停止新用户注册</a:t>
            </a:r>
            <a:endParaRPr lang="en-US" altLang="zh-CN" sz="1800"/>
          </a:p>
          <a:p>
            <a:r>
              <a:rPr lang="zh-CN" altLang="en-US" sz="2000"/>
              <a:t>滴滴现状</a:t>
            </a:r>
            <a:endParaRPr lang="en-US" altLang="zh-CN" sz="2000"/>
          </a:p>
          <a:p>
            <a:pPr lvl="1"/>
            <a:r>
              <a:rPr lang="en-US" altLang="zh-CN" sz="1800"/>
              <a:t>2022.6.2</a:t>
            </a:r>
            <a:r>
              <a:rPr lang="zh-CN" altLang="en-US" sz="1800"/>
              <a:t>提交退市申请，</a:t>
            </a:r>
            <a:r>
              <a:rPr lang="en-US" altLang="zh-CN" sz="1800"/>
              <a:t>2022.6.10</a:t>
            </a:r>
            <a:r>
              <a:rPr lang="zh-CN" altLang="en-US" sz="1800"/>
              <a:t>为最后交易日，股价</a:t>
            </a:r>
            <a:r>
              <a:rPr lang="en-US" altLang="zh-CN" sz="1800"/>
              <a:t>2.29</a:t>
            </a:r>
            <a:r>
              <a:rPr lang="zh-CN" altLang="en-US" sz="1800"/>
              <a:t>美元，市值</a:t>
            </a:r>
            <a:r>
              <a:rPr lang="en-US" altLang="zh-CN" sz="1800"/>
              <a:t>111.16</a:t>
            </a:r>
            <a:r>
              <a:rPr lang="zh-CN" altLang="en-US" sz="1800"/>
              <a:t>亿</a:t>
            </a:r>
            <a:endParaRPr lang="en-US" altLang="zh-CN" sz="1800"/>
          </a:p>
          <a:p>
            <a:pPr lvl="1"/>
            <a:r>
              <a:rPr lang="zh-CN" altLang="en-US" sz="1800"/>
              <a:t>上市发行价</a:t>
            </a:r>
            <a:r>
              <a:rPr lang="en-US" altLang="zh-CN" sz="1800"/>
              <a:t>14</a:t>
            </a:r>
            <a:r>
              <a:rPr lang="zh-CN" altLang="en-US" sz="1800"/>
              <a:t>美元，当天上涨</a:t>
            </a:r>
            <a:r>
              <a:rPr lang="en-US" altLang="zh-CN" sz="1800"/>
              <a:t>1%</a:t>
            </a:r>
            <a:r>
              <a:rPr lang="zh-CN" altLang="en-US" sz="1800"/>
              <a:t>，市值</a:t>
            </a:r>
            <a:r>
              <a:rPr lang="en-US" altLang="zh-CN" sz="1800"/>
              <a:t>677.93</a:t>
            </a:r>
            <a:r>
              <a:rPr lang="zh-CN" altLang="en-US" sz="1800"/>
              <a:t>亿美元，市值缩水</a:t>
            </a:r>
            <a:r>
              <a:rPr lang="en-US" altLang="zh-CN" sz="1800"/>
              <a:t>3800</a:t>
            </a:r>
            <a:r>
              <a:rPr lang="zh-CN" altLang="en-US" sz="1800"/>
              <a:t>亿人民币</a:t>
            </a:r>
            <a:endParaRPr lang="en-US" altLang="zh-CN" sz="1800"/>
          </a:p>
          <a:p>
            <a:pPr lvl="1"/>
            <a:r>
              <a:rPr lang="zh-CN" altLang="en-US" sz="1800"/>
              <a:t>仍在整改且并未上架，寻求港股上市，</a:t>
            </a:r>
            <a:r>
              <a:rPr lang="en-US" altLang="zh-CN" sz="1800"/>
              <a:t>2021</a:t>
            </a:r>
            <a:r>
              <a:rPr lang="zh-CN" altLang="en-US" sz="1800"/>
              <a:t>财报显示营收</a:t>
            </a:r>
            <a:r>
              <a:rPr lang="en-US" altLang="zh-CN" sz="1800"/>
              <a:t>1738.27</a:t>
            </a:r>
            <a:r>
              <a:rPr lang="zh-CN" altLang="en-US" sz="1800"/>
              <a:t>亿人民币，同比增长</a:t>
            </a:r>
            <a:r>
              <a:rPr lang="en-US" altLang="zh-CN" sz="1800"/>
              <a:t>22.64%</a:t>
            </a:r>
            <a:r>
              <a:rPr lang="zh-CN" altLang="en-US" sz="1800"/>
              <a:t>，全年净亏损</a:t>
            </a:r>
            <a:r>
              <a:rPr lang="en-US" altLang="zh-CN" sz="1800"/>
              <a:t>493.34</a:t>
            </a:r>
            <a:r>
              <a:rPr lang="zh-CN" altLang="en-US" sz="1800"/>
              <a:t>亿人民币（经营亏损同比扩大</a:t>
            </a:r>
            <a:r>
              <a:rPr lang="en-US" altLang="zh-CN" sz="1800"/>
              <a:t>2.5</a:t>
            </a:r>
            <a:r>
              <a:rPr lang="zh-CN" altLang="en-US" sz="1800"/>
              <a:t>倍），当前公司现金余额</a:t>
            </a:r>
            <a:r>
              <a:rPr lang="en-US" altLang="zh-CN" sz="1800"/>
              <a:t>439.8</a:t>
            </a:r>
            <a:r>
              <a:rPr lang="zh-CN" altLang="en-US" sz="1800"/>
              <a:t>亿元</a:t>
            </a:r>
          </a:p>
        </p:txBody>
      </p:sp>
      <p:sp>
        <p:nvSpPr>
          <p:cNvPr id="40964" name="灯片编号占位符 3">
            <a:extLst>
              <a:ext uri="{FF2B5EF4-FFF2-40B4-BE49-F238E27FC236}">
                <a16:creationId xmlns:a16="http://schemas.microsoft.com/office/drawing/2014/main" id="{C05FD1F7-2C4C-46B7-63EA-B98195657C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5BCBA-4650-4035-BE0E-EBEF6E784785}" type="slidenum">
              <a:rPr lang="en-US" altLang="zh-CN" smtClean="0">
                <a:latin typeface="Garamond" panose="02020404030301010803" pitchFamily="18" charset="0"/>
              </a:rPr>
              <a:pPr/>
              <a:t>64</a:t>
            </a:fld>
            <a:endParaRPr lang="en-US" altLang="zh-CN">
              <a:latin typeface="Garamond" panose="02020404030301010803"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70623FDC-13C0-B9CC-CD19-6863ED44C75E}"/>
              </a:ext>
            </a:extLst>
          </p:cNvPr>
          <p:cNvSpPr>
            <a:spLocks noGrp="1" noChangeArrowheads="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5D136860-3A2C-5341-D1A6-AEE9EF54A7D7}"/>
              </a:ext>
            </a:extLst>
          </p:cNvPr>
          <p:cNvGraphicFramePr>
            <a:graphicFrameLocks noGrp="1"/>
          </p:cNvGraphicFramePr>
          <p:nvPr>
            <p:ph idx="1"/>
          </p:nvPr>
        </p:nvGraphicFramePr>
        <p:xfrm>
          <a:off x="533400" y="304800"/>
          <a:ext cx="7696199" cy="6400801"/>
        </p:xfrm>
        <a:graphic>
          <a:graphicData uri="http://schemas.openxmlformats.org/drawingml/2006/table">
            <a:tbl>
              <a:tblPr/>
              <a:tblGrid>
                <a:gridCol w="863938">
                  <a:extLst>
                    <a:ext uri="{9D8B030D-6E8A-4147-A177-3AD203B41FA5}">
                      <a16:colId xmlns:a16="http://schemas.microsoft.com/office/drawing/2014/main" val="20000"/>
                    </a:ext>
                  </a:extLst>
                </a:gridCol>
                <a:gridCol w="3580061">
                  <a:extLst>
                    <a:ext uri="{9D8B030D-6E8A-4147-A177-3AD203B41FA5}">
                      <a16:colId xmlns:a16="http://schemas.microsoft.com/office/drawing/2014/main" val="20001"/>
                    </a:ext>
                  </a:extLst>
                </a:gridCol>
                <a:gridCol w="3252200">
                  <a:extLst>
                    <a:ext uri="{9D8B030D-6E8A-4147-A177-3AD203B41FA5}">
                      <a16:colId xmlns:a16="http://schemas.microsoft.com/office/drawing/2014/main" val="20002"/>
                    </a:ext>
                  </a:extLst>
                </a:gridCol>
              </a:tblGrid>
              <a:tr h="755101">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400" b="1" i="0" u="none" strike="noStrike" cap="none" normalizeH="0" baseline="0" dirty="0">
                          <a:ln>
                            <a:noFill/>
                          </a:ln>
                          <a:solidFill>
                            <a:srgbClr val="FFFFFF"/>
                          </a:solidFill>
                          <a:effectLst/>
                          <a:latin typeface="Arial" pitchFamily="34" charset="0"/>
                          <a:ea typeface="宋体" pitchFamily="2" charset="-122"/>
                        </a:rPr>
                        <a:t>表</a:t>
                      </a:r>
                      <a:r>
                        <a:rPr kumimoji="0" lang="en-US" altLang="zh-CN" sz="2400" b="1" i="0" u="none" strike="noStrike" cap="none" normalizeH="0" baseline="0" dirty="0">
                          <a:ln>
                            <a:noFill/>
                          </a:ln>
                          <a:solidFill>
                            <a:srgbClr val="FFFFFF"/>
                          </a:solidFill>
                          <a:effectLst/>
                          <a:latin typeface="Arial" pitchFamily="34" charset="0"/>
                          <a:ea typeface="宋体" pitchFamily="2" charset="-122"/>
                        </a:rPr>
                        <a:t>2-4 </a:t>
                      </a:r>
                      <a:r>
                        <a:rPr kumimoji="0" lang="zh-CN" altLang="zh-CN" sz="2400" b="1" i="0" u="none" strike="noStrike" cap="none" normalizeH="0" baseline="0" dirty="0">
                          <a:ln>
                            <a:noFill/>
                          </a:ln>
                          <a:solidFill>
                            <a:srgbClr val="FFFFFF"/>
                          </a:solidFill>
                          <a:effectLst/>
                          <a:latin typeface="Arial" pitchFamily="34" charset="0"/>
                          <a:ea typeface="宋体" pitchFamily="2" charset="-122"/>
                        </a:rPr>
                        <a:t>规则描述样式与示例</a:t>
                      </a:r>
                      <a:endParaRPr kumimoji="0" lang="zh-CN" altLang="zh-CN" sz="24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87787">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类别</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描述样式</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示例</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865053">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术语</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是指</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文字描述</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Rule2</a:t>
                      </a:r>
                      <a:r>
                        <a:rPr kumimoji="0" lang="zh-CN" altLang="zh-CN" sz="1600" b="0" i="0" u="none" strike="noStrike" cap="none" normalizeH="0" baseline="0">
                          <a:ln>
                            <a:noFill/>
                          </a:ln>
                          <a:solidFill>
                            <a:srgbClr val="000000"/>
                          </a:solidFill>
                          <a:effectLst/>
                          <a:latin typeface="Arial" pitchFamily="34" charset="0"/>
                          <a:ea typeface="宋体" pitchFamily="2" charset="-122"/>
                        </a:rPr>
                        <a:t>：退货是指顾客在一个时间点上凭之前</a:t>
                      </a:r>
                      <a:r>
                        <a:rPr kumimoji="0" lang="en-US" altLang="zh-CN" sz="1600" b="0" i="0" u="none" strike="noStrike" cap="none" normalizeH="0" baseline="0">
                          <a:ln>
                            <a:noFill/>
                          </a:ln>
                          <a:solidFill>
                            <a:srgbClr val="000000"/>
                          </a:solidFill>
                          <a:effectLst/>
                          <a:latin typeface="Arial" pitchFamily="34" charset="0"/>
                          <a:ea typeface="宋体" pitchFamily="2" charset="-122"/>
                        </a:rPr>
                        <a:t>1</a:t>
                      </a:r>
                      <a:r>
                        <a:rPr kumimoji="0" lang="zh-CN" altLang="zh-CN" sz="1600" b="0" i="0" u="none" strike="noStrike" cap="none" normalizeH="0" baseline="0">
                          <a:ln>
                            <a:noFill/>
                          </a:ln>
                          <a:solidFill>
                            <a:srgbClr val="000000"/>
                          </a:solidFill>
                          <a:effectLst/>
                          <a:latin typeface="Arial" pitchFamily="34" charset="0"/>
                          <a:ea typeface="宋体" pitchFamily="2" charset="-122"/>
                        </a:rPr>
                        <a:t>周内的购物发票，退回其中一项或多项商品的行为；</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865053">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事实</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条件限定</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必须</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可能</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动词或动词短语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Rule3</a:t>
                      </a:r>
                      <a:r>
                        <a:rPr kumimoji="0" lang="zh-CN" altLang="zh-CN" sz="1600" b="0" i="0" u="none" strike="noStrike" cap="none" normalizeH="0" baseline="0">
                          <a:ln>
                            <a:noFill/>
                          </a:ln>
                          <a:solidFill>
                            <a:srgbClr val="000000"/>
                          </a:solidFill>
                          <a:effectLst/>
                          <a:latin typeface="Arial" pitchFamily="34" charset="0"/>
                          <a:ea typeface="宋体" pitchFamily="2" charset="-122"/>
                        </a:rPr>
                        <a:t>：同样的商品在不同的时期内可能有不同的价格；</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577267">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的特征有</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Rule4</a:t>
                      </a:r>
                      <a:r>
                        <a:rPr kumimoji="0" lang="zh-CN" altLang="zh-CN" sz="1600" b="0" i="0" u="none" strike="noStrike" cap="none" normalizeH="0" baseline="0">
                          <a:ln>
                            <a:noFill/>
                          </a:ln>
                          <a:solidFill>
                            <a:srgbClr val="000000"/>
                          </a:solidFill>
                          <a:effectLst/>
                          <a:latin typeface="Arial" pitchFamily="34" charset="0"/>
                          <a:ea typeface="宋体" pitchFamily="2" charset="-122"/>
                        </a:rPr>
                        <a:t>：每件商品都有一个条形码</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541716">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约束</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限定词</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必须满足</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Rule5</a:t>
                      </a:r>
                      <a:r>
                        <a:rPr kumimoji="0" lang="zh-CN" altLang="zh-CN" sz="1600" b="0" i="0" u="none" strike="noStrike" cap="none" normalizeH="0" baseline="0">
                          <a:ln>
                            <a:noFill/>
                          </a:ln>
                          <a:solidFill>
                            <a:srgbClr val="000000"/>
                          </a:solidFill>
                          <a:effectLst/>
                          <a:latin typeface="Arial" pitchFamily="34" charset="0"/>
                          <a:ea typeface="宋体" pitchFamily="2" charset="-122"/>
                        </a:rPr>
                        <a:t>：商品条形码符合</a:t>
                      </a:r>
                      <a:r>
                        <a:rPr kumimoji="0" lang="en-US" altLang="zh-CN" sz="1600" b="0" i="0" u="none" strike="noStrike" cap="none" normalizeH="0" baseline="0">
                          <a:ln>
                            <a:noFill/>
                          </a:ln>
                          <a:solidFill>
                            <a:srgbClr val="000000"/>
                          </a:solidFill>
                          <a:effectLst/>
                          <a:latin typeface="Arial" pitchFamily="34" charset="0"/>
                          <a:ea typeface="宋体" pitchFamily="2" charset="-122"/>
                        </a:rPr>
                        <a:t>EAN-13</a:t>
                      </a:r>
                      <a:r>
                        <a:rPr kumimoji="0" lang="zh-CN" altLang="zh-CN" sz="1600" b="0" i="0" u="none" strike="noStrike" cap="none" normalizeH="0" baseline="0">
                          <a:ln>
                            <a:noFill/>
                          </a:ln>
                          <a:solidFill>
                            <a:srgbClr val="000000"/>
                          </a:solidFill>
                          <a:effectLst/>
                          <a:latin typeface="Arial" pitchFamily="34" charset="0"/>
                          <a:ea typeface="宋体" pitchFamily="2" charset="-122"/>
                        </a:rPr>
                        <a:t>标准</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577267">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必须</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不能</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动词或动词短语</a:t>
                      </a:r>
                      <a:r>
                        <a:rPr kumimoji="0" lang="en-US" altLang="zh-CN" sz="1600" b="0" i="0" u="none" strike="noStrike" cap="none" normalizeH="0" baseline="0">
                          <a:ln>
                            <a:noFill/>
                          </a:ln>
                          <a:solidFill>
                            <a:srgbClr val="000000"/>
                          </a:solidFill>
                          <a:effectLst/>
                          <a:latin typeface="Arial" pitchFamily="34" charset="0"/>
                          <a:ea typeface="宋体" pitchFamily="2" charset="-122"/>
                        </a:rPr>
                        <a:t>&gt;&lt;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Rule6</a:t>
                      </a:r>
                      <a:r>
                        <a:rPr kumimoji="0" lang="zh-CN" altLang="zh-CN" sz="1600" b="0" i="0" u="none" strike="noStrike" cap="none" normalizeH="0" baseline="0">
                          <a:ln>
                            <a:noFill/>
                          </a:ln>
                          <a:solidFill>
                            <a:srgbClr val="000000"/>
                          </a:solidFill>
                          <a:effectLst/>
                          <a:latin typeface="Arial" pitchFamily="34" charset="0"/>
                          <a:ea typeface="宋体" pitchFamily="2" charset="-122"/>
                        </a:rPr>
                        <a:t>：商品特价的折扣率不能超过</a:t>
                      </a:r>
                      <a:r>
                        <a:rPr kumimoji="0" lang="en-US" altLang="zh-CN" sz="1600" b="0" i="0" u="none" strike="noStrike" cap="none" normalizeH="0" baseline="0">
                          <a:ln>
                            <a:noFill/>
                          </a:ln>
                          <a:solidFill>
                            <a:srgbClr val="000000"/>
                          </a:solidFill>
                          <a:effectLst/>
                          <a:latin typeface="Arial" pitchFamily="34" charset="0"/>
                          <a:ea typeface="宋体" pitchFamily="2" charset="-122"/>
                        </a:rPr>
                        <a:t>50%</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577267">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推导</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名词</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业务术语</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r>
                        <a:rPr kumimoji="0" lang="zh-CN" altLang="zh-CN" sz="1600" b="0" i="0" u="none" strike="noStrike" cap="none" normalizeH="0" baseline="0">
                          <a:ln>
                            <a:noFill/>
                          </a:ln>
                          <a:solidFill>
                            <a:srgbClr val="000000"/>
                          </a:solidFill>
                          <a:effectLst/>
                          <a:latin typeface="Arial" pitchFamily="34" charset="0"/>
                          <a:ea typeface="宋体" pitchFamily="2" charset="-122"/>
                        </a:rPr>
                        <a:t>的计算方式为</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数学计算表达式</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itchFamily="34" charset="0"/>
                          <a:ea typeface="宋体" pitchFamily="2" charset="-122"/>
                        </a:rPr>
                        <a:t>Rule7</a:t>
                      </a:r>
                      <a:r>
                        <a:rPr kumimoji="0" lang="zh-CN" altLang="zh-CN" sz="1600" b="0" i="0" u="none" strike="noStrike" cap="none" normalizeH="0" baseline="0">
                          <a:ln>
                            <a:noFill/>
                          </a:ln>
                          <a:solidFill>
                            <a:srgbClr val="000000"/>
                          </a:solidFill>
                          <a:effectLst/>
                          <a:latin typeface="Arial" pitchFamily="34" charset="0"/>
                          <a:ea typeface="宋体" pitchFamily="2" charset="-122"/>
                        </a:rPr>
                        <a:t>：普通商品项总价</a:t>
                      </a:r>
                      <a:r>
                        <a:rPr kumimoji="0" lang="en-US" altLang="zh-CN" sz="1600" b="0" i="0" u="none" strike="noStrike" cap="none" normalizeH="0" baseline="0">
                          <a:ln>
                            <a:noFill/>
                          </a:ln>
                          <a:solidFill>
                            <a:srgbClr val="000000"/>
                          </a:solidFill>
                          <a:effectLst/>
                          <a:latin typeface="Arial" pitchFamily="34" charset="0"/>
                          <a:ea typeface="宋体" pitchFamily="2" charset="-122"/>
                        </a:rPr>
                        <a:t> = </a:t>
                      </a:r>
                      <a:r>
                        <a:rPr kumimoji="0" lang="zh-CN" altLang="zh-CN" sz="1600" b="0" i="0" u="none" strike="noStrike" cap="none" normalizeH="0" baseline="0">
                          <a:ln>
                            <a:noFill/>
                          </a:ln>
                          <a:solidFill>
                            <a:srgbClr val="000000"/>
                          </a:solidFill>
                          <a:effectLst/>
                          <a:latin typeface="Arial" pitchFamily="34" charset="0"/>
                          <a:ea typeface="宋体" pitchFamily="2" charset="-122"/>
                        </a:rPr>
                        <a:t>价格×数量</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1354290">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1" i="0" u="none" strike="noStrike" cap="none" normalizeH="0" baseline="0">
                          <a:ln>
                            <a:noFill/>
                          </a:ln>
                          <a:solidFill>
                            <a:srgbClr val="FFFFFF"/>
                          </a:solidFill>
                          <a:effectLst/>
                          <a:latin typeface="Arial" pitchFamily="34" charset="0"/>
                          <a:ea typeface="宋体" pitchFamily="2" charset="-122"/>
                        </a:rPr>
                        <a:t>推理</a:t>
                      </a:r>
                      <a:endParaRPr kumimoji="0" lang="zh-CN" altLang="zh-CN" sz="16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itchFamily="34" charset="0"/>
                          <a:ea typeface="宋体" pitchFamily="2" charset="-122"/>
                        </a:rPr>
                        <a:t>如果</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1&gt;[</a:t>
                      </a:r>
                      <a:r>
                        <a:rPr kumimoji="0" lang="zh-CN" altLang="zh-CN" sz="1600" b="0" i="0" u="none" strike="noStrike" cap="none" normalizeH="0" baseline="0">
                          <a:ln>
                            <a:noFill/>
                          </a:ln>
                          <a:solidFill>
                            <a:srgbClr val="000000"/>
                          </a:solidFill>
                          <a:effectLst/>
                          <a:latin typeface="Arial" pitchFamily="34" charset="0"/>
                          <a:ea typeface="宋体" pitchFamily="2" charset="-122"/>
                        </a:rPr>
                        <a:t>和</a:t>
                      </a:r>
                      <a:r>
                        <a:rPr kumimoji="0" lang="en-US" altLang="zh-CN" sz="1600" b="0" i="0" u="none" strike="noStrike" cap="none" normalizeH="0" baseline="0">
                          <a:ln>
                            <a:noFill/>
                          </a:ln>
                          <a:solidFill>
                            <a:srgbClr val="000000"/>
                          </a:solidFill>
                          <a:effectLst/>
                          <a:latin typeface="Arial" pitchFamily="34" charset="0"/>
                          <a:ea typeface="宋体" pitchFamily="2" charset="-122"/>
                        </a:rPr>
                        <a:t>/</a:t>
                      </a:r>
                      <a:r>
                        <a:rPr kumimoji="0" lang="zh-CN" altLang="zh-CN" sz="1600" b="0" i="0" u="none" strike="noStrike" cap="none" normalizeH="0" baseline="0">
                          <a:ln>
                            <a:noFill/>
                          </a:ln>
                          <a:solidFill>
                            <a:srgbClr val="000000"/>
                          </a:solidFill>
                          <a:effectLst/>
                          <a:latin typeface="Arial" pitchFamily="34" charset="0"/>
                          <a:ea typeface="宋体" pitchFamily="2" charset="-122"/>
                        </a:rPr>
                        <a:t>或者</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条件</a:t>
                      </a:r>
                      <a:r>
                        <a:rPr kumimoji="0" lang="en-US" altLang="zh-CN" sz="1600" b="0" i="0" u="none" strike="noStrike" cap="none" normalizeH="0" baseline="0">
                          <a:ln>
                            <a:noFill/>
                          </a:ln>
                          <a:solidFill>
                            <a:srgbClr val="000000"/>
                          </a:solidFill>
                          <a:effectLst/>
                          <a:latin typeface="Arial" pitchFamily="34" charset="0"/>
                          <a:ea typeface="宋体" pitchFamily="2" charset="-122"/>
                        </a:rPr>
                        <a:t>2&gt;…]</a:t>
                      </a:r>
                      <a:r>
                        <a:rPr kumimoji="0" lang="zh-CN" altLang="zh-CN" sz="1600" b="0" i="0" u="none" strike="noStrike" cap="none" normalizeH="0" baseline="0">
                          <a:ln>
                            <a:noFill/>
                          </a:ln>
                          <a:solidFill>
                            <a:srgbClr val="000000"/>
                          </a:solidFill>
                          <a:effectLst/>
                          <a:latin typeface="Arial" pitchFamily="34" charset="0"/>
                          <a:ea typeface="宋体" pitchFamily="2" charset="-122"/>
                        </a:rPr>
                        <a:t>，那么</a:t>
                      </a:r>
                      <a:r>
                        <a:rPr kumimoji="0" lang="en-US" altLang="zh-CN" sz="1600" b="0" i="0" u="none" strike="noStrike" cap="none" normalizeH="0" baseline="0">
                          <a:ln>
                            <a:noFill/>
                          </a:ln>
                          <a:solidFill>
                            <a:srgbClr val="000000"/>
                          </a:solidFill>
                          <a:effectLst/>
                          <a:latin typeface="Arial" pitchFamily="34" charset="0"/>
                          <a:ea typeface="宋体" pitchFamily="2" charset="-122"/>
                        </a:rPr>
                        <a:t>&lt;</a:t>
                      </a:r>
                      <a:r>
                        <a:rPr kumimoji="0" lang="zh-CN" altLang="zh-CN" sz="1600" b="0" i="0" u="none" strike="noStrike" cap="none" normalizeH="0" baseline="0">
                          <a:ln>
                            <a:noFill/>
                          </a:ln>
                          <a:solidFill>
                            <a:srgbClr val="000000"/>
                          </a:solidFill>
                          <a:effectLst/>
                          <a:latin typeface="Arial" pitchFamily="34" charset="0"/>
                          <a:ea typeface="宋体" pitchFamily="2" charset="-122"/>
                        </a:rPr>
                        <a:t>结论</a:t>
                      </a:r>
                      <a:r>
                        <a:rPr kumimoji="0" lang="en-US" altLang="zh-CN" sz="1600" b="0" i="0" u="none" strike="noStrike" cap="none" normalizeH="0" baseline="0">
                          <a:ln>
                            <a:noFill/>
                          </a:ln>
                          <a:solidFill>
                            <a:srgbClr val="000000"/>
                          </a:solidFill>
                          <a:effectLst/>
                          <a:latin typeface="Arial" pitchFamily="34" charset="0"/>
                          <a:ea typeface="宋体" pitchFamily="2" charset="-122"/>
                        </a:rPr>
                        <a:t>&gt;</a:t>
                      </a:r>
                      <a:endParaRPr kumimoji="0" lang="zh-CN" altLang="zh-CN" sz="16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Arial" pitchFamily="34" charset="0"/>
                          <a:ea typeface="宋体" pitchFamily="2" charset="-122"/>
                        </a:rPr>
                        <a:t>Rule8</a:t>
                      </a:r>
                      <a:r>
                        <a:rPr kumimoji="0" lang="zh-CN" altLang="zh-CN" sz="1600" b="0" i="0" u="none" strike="noStrike" cap="none" normalizeH="0" baseline="0" dirty="0">
                          <a:ln>
                            <a:noFill/>
                          </a:ln>
                          <a:solidFill>
                            <a:srgbClr val="000000"/>
                          </a:solidFill>
                          <a:effectLst/>
                          <a:latin typeface="Arial" pitchFamily="34" charset="0"/>
                          <a:ea typeface="宋体" pitchFamily="2" charset="-122"/>
                        </a:rPr>
                        <a:t>：如果销售日期在一周之前，或者销售是用积分付款的，或者销售的非积分付款余额已经不足以支付商品退款额，那么该商品就属于不可退货商品</a:t>
                      </a:r>
                      <a:endParaRPr kumimoji="0" lang="zh-CN" altLang="zh-CN" sz="16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bl>
          </a:graphicData>
        </a:graphic>
      </p:graphicFrame>
      <p:sp>
        <p:nvSpPr>
          <p:cNvPr id="58409" name="灯片编号占位符 1">
            <a:extLst>
              <a:ext uri="{FF2B5EF4-FFF2-40B4-BE49-F238E27FC236}">
                <a16:creationId xmlns:a16="http://schemas.microsoft.com/office/drawing/2014/main" id="{38487957-C479-BEA3-CE76-3D8FACC5AF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BE3F9C-F0C2-45D3-88A9-B0BB721DECE6}" type="slidenum">
              <a:rPr lang="en-US" altLang="zh-CN" smtClean="0">
                <a:latin typeface="Garamond" panose="02020404030301010803" pitchFamily="18" charset="0"/>
              </a:rPr>
              <a:pPr/>
              <a:t>65</a:t>
            </a:fld>
            <a:endParaRPr lang="en-US" altLang="zh-CN">
              <a:latin typeface="Garamond" panose="02020404030301010803"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3287B742-A883-608E-2D1A-002D343FB8E6}"/>
              </a:ext>
            </a:extLst>
          </p:cNvPr>
          <p:cNvSpPr>
            <a:spLocks noGrp="1" noChangeArrowheads="1"/>
          </p:cNvSpPr>
          <p:nvPr>
            <p:ph type="title"/>
          </p:nvPr>
        </p:nvSpPr>
        <p:spPr/>
        <p:txBody>
          <a:bodyPr/>
          <a:lstStyle/>
          <a:p>
            <a:r>
              <a:rPr lang="zh-CN" altLang="en-US"/>
              <a:t>其他需求</a:t>
            </a:r>
          </a:p>
        </p:txBody>
      </p:sp>
      <p:sp>
        <p:nvSpPr>
          <p:cNvPr id="59395" name="内容占位符 2">
            <a:extLst>
              <a:ext uri="{FF2B5EF4-FFF2-40B4-BE49-F238E27FC236}">
                <a16:creationId xmlns:a16="http://schemas.microsoft.com/office/drawing/2014/main" id="{C7C4DD43-55F7-AB0D-3480-009681C7C97B}"/>
              </a:ext>
            </a:extLst>
          </p:cNvPr>
          <p:cNvSpPr>
            <a:spLocks noGrp="1" noChangeArrowheads="1"/>
          </p:cNvSpPr>
          <p:nvPr>
            <p:ph idx="1"/>
          </p:nvPr>
        </p:nvSpPr>
        <p:spPr/>
        <p:txBody>
          <a:bodyPr/>
          <a:lstStyle/>
          <a:p>
            <a:r>
              <a:rPr lang="zh-CN" altLang="zh-CN" sz="2400" dirty="0"/>
              <a:t>安装需求（例如</a:t>
            </a:r>
            <a:r>
              <a:rPr lang="en-US" altLang="zh-CN" sz="2400" dirty="0"/>
              <a:t>OR1</a:t>
            </a:r>
            <a:r>
              <a:rPr lang="zh-CN" altLang="zh-CN" sz="2400" dirty="0"/>
              <a:t>）、培训需求（</a:t>
            </a:r>
            <a:r>
              <a:rPr lang="en-US" altLang="zh-CN" sz="2400" dirty="0"/>
              <a:t>OR2</a:t>
            </a:r>
            <a:r>
              <a:rPr lang="zh-CN" altLang="zh-CN" sz="2400" dirty="0"/>
              <a:t>）、数据需求等</a:t>
            </a:r>
            <a:endParaRPr lang="en-US" altLang="zh-CN" sz="2400" dirty="0"/>
          </a:p>
          <a:p>
            <a:pPr lvl="1"/>
            <a:r>
              <a:rPr lang="en-US" altLang="zh-CN" sz="2000" dirty="0"/>
              <a:t>OR1</a:t>
            </a:r>
            <a:r>
              <a:rPr lang="zh-CN" altLang="zh-CN" sz="2000" dirty="0"/>
              <a:t>：在安装系统时，要初始化用户、商品库存等重要数据。</a:t>
            </a:r>
          </a:p>
          <a:p>
            <a:pPr lvl="1"/>
            <a:r>
              <a:rPr lang="en-US" altLang="zh-CN" sz="2000" dirty="0"/>
              <a:t>OR2</a:t>
            </a:r>
            <a:r>
              <a:rPr lang="zh-CN" altLang="zh-CN" sz="2000" dirty="0"/>
              <a:t>：系统投入使用时，需要对用户进行</a:t>
            </a:r>
            <a:r>
              <a:rPr lang="en-US" altLang="zh-CN" sz="2000" dirty="0"/>
              <a:t>1</a:t>
            </a:r>
            <a:r>
              <a:rPr lang="zh-CN" altLang="zh-CN" sz="2000" dirty="0"/>
              <a:t>个星期的集中培训。</a:t>
            </a:r>
          </a:p>
          <a:p>
            <a:r>
              <a:rPr lang="zh-CN" altLang="zh-CN" sz="2400" dirty="0"/>
              <a:t>如果在功能需求中没有描述数据内容（例如</a:t>
            </a:r>
            <a:r>
              <a:rPr lang="en-US" altLang="zh-CN" sz="2400" dirty="0"/>
              <a:t>SR3</a:t>
            </a:r>
            <a:r>
              <a:rPr lang="zh-CN" altLang="zh-CN" sz="2400" dirty="0"/>
              <a:t>），就需要补充描述数据信息（例如</a:t>
            </a:r>
            <a:r>
              <a:rPr lang="en-US" altLang="zh-CN" sz="2400" dirty="0"/>
              <a:t>DR1~DR2</a:t>
            </a:r>
            <a:r>
              <a:rPr lang="zh-CN" altLang="zh-CN" sz="2400" dirty="0"/>
              <a:t>）。</a:t>
            </a:r>
          </a:p>
          <a:p>
            <a:pPr lvl="1"/>
            <a:r>
              <a:rPr lang="en-US" altLang="zh-CN" sz="2000" dirty="0"/>
              <a:t>SR3</a:t>
            </a:r>
            <a:r>
              <a:rPr lang="zh-CN" altLang="zh-CN" sz="2000" dirty="0"/>
              <a:t>：在收银员输入商品标识时，系统显示商品信息，商品信息参见</a:t>
            </a:r>
            <a:r>
              <a:rPr lang="en-US" altLang="zh-CN" sz="2000" dirty="0"/>
              <a:t>DR1</a:t>
            </a:r>
            <a:r>
              <a:rPr lang="zh-CN" altLang="zh-CN" sz="2000" dirty="0"/>
              <a:t>、</a:t>
            </a:r>
            <a:r>
              <a:rPr lang="en-US" altLang="zh-CN" sz="2000" dirty="0"/>
              <a:t>DR2</a:t>
            </a:r>
            <a:r>
              <a:rPr lang="zh-CN" altLang="zh-CN" sz="2000" dirty="0"/>
              <a:t>；</a:t>
            </a:r>
          </a:p>
          <a:p>
            <a:pPr lvl="1"/>
            <a:r>
              <a:rPr lang="en-US" altLang="zh-CN" sz="2000" dirty="0"/>
              <a:t>DR1</a:t>
            </a:r>
            <a:r>
              <a:rPr lang="zh-CN" altLang="zh-CN" sz="2000" dirty="0"/>
              <a:t>：</a:t>
            </a:r>
            <a:r>
              <a:rPr lang="en-US" altLang="zh-CN" sz="2000" dirty="0"/>
              <a:t>ID</a:t>
            </a:r>
            <a:r>
              <a:rPr lang="zh-CN" altLang="zh-CN" sz="2000" dirty="0"/>
              <a:t>是规则为</a:t>
            </a:r>
            <a:r>
              <a:rPr lang="en-US" altLang="zh-CN" sz="2000" dirty="0"/>
              <a:t>…</a:t>
            </a:r>
            <a:r>
              <a:rPr lang="zh-CN" altLang="zh-CN" sz="2000" dirty="0"/>
              <a:t>的商品条形码；</a:t>
            </a:r>
          </a:p>
          <a:p>
            <a:pPr lvl="1"/>
            <a:r>
              <a:rPr lang="en-US" altLang="zh-CN" sz="2000" dirty="0"/>
              <a:t>DR2</a:t>
            </a:r>
            <a:r>
              <a:rPr lang="zh-CN" altLang="zh-CN" sz="2000" dirty="0"/>
              <a:t>：商品信息包括：</a:t>
            </a:r>
            <a:r>
              <a:rPr lang="en-US" altLang="zh-CN" sz="2000" dirty="0"/>
              <a:t>ID</a:t>
            </a:r>
            <a:r>
              <a:rPr lang="zh-CN" altLang="zh-CN" sz="2000" dirty="0"/>
              <a:t>、名称、描述、价格、特价、数量、总价</a:t>
            </a:r>
            <a:endParaRPr lang="zh-CN" altLang="en-US" sz="2000" dirty="0"/>
          </a:p>
        </p:txBody>
      </p:sp>
      <p:sp>
        <p:nvSpPr>
          <p:cNvPr id="59396" name="灯片编号占位符 1">
            <a:extLst>
              <a:ext uri="{FF2B5EF4-FFF2-40B4-BE49-F238E27FC236}">
                <a16:creationId xmlns:a16="http://schemas.microsoft.com/office/drawing/2014/main" id="{643C751E-A898-7E97-5DC9-1981D3FB9C8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D2FB8AD-F56B-42D7-9721-06FA334D91C0}" type="slidenum">
              <a:rPr lang="en-US" altLang="zh-CN" smtClean="0">
                <a:latin typeface="Garamond" panose="02020404030301010803" pitchFamily="18" charset="0"/>
              </a:rPr>
              <a:pPr/>
              <a:t>66</a:t>
            </a:fld>
            <a:endParaRPr lang="en-US" altLang="zh-CN">
              <a:latin typeface="Garamond" panose="02020404030301010803"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4D09F3D-B4F4-0021-2970-5EEBDA9D2258}"/>
              </a:ext>
            </a:extLst>
          </p:cNvPr>
          <p:cNvSpPr>
            <a:spLocks noGrp="1" noChangeArrowheads="1"/>
          </p:cNvSpPr>
          <p:nvPr>
            <p:ph type="title"/>
          </p:nvPr>
        </p:nvSpPr>
        <p:spPr/>
        <p:txBody>
          <a:bodyPr/>
          <a:lstStyle/>
          <a:p>
            <a:pPr eaLnBrk="1" hangingPunct="1"/>
            <a:r>
              <a:rPr lang="zh-CN" altLang="en-US" dirty="0"/>
              <a:t>需求类型回顾</a:t>
            </a:r>
          </a:p>
        </p:txBody>
      </p:sp>
      <p:sp>
        <p:nvSpPr>
          <p:cNvPr id="5123" name="Rectangle 3">
            <a:extLst>
              <a:ext uri="{FF2B5EF4-FFF2-40B4-BE49-F238E27FC236}">
                <a16:creationId xmlns:a16="http://schemas.microsoft.com/office/drawing/2014/main" id="{9EBE6168-DAA4-7AE1-81D5-93C798E36358}"/>
              </a:ext>
            </a:extLst>
          </p:cNvPr>
          <p:cNvSpPr>
            <a:spLocks noGrp="1" noChangeArrowheads="1"/>
          </p:cNvSpPr>
          <p:nvPr>
            <p:ph type="body" idx="1"/>
          </p:nvPr>
        </p:nvSpPr>
        <p:spPr/>
        <p:txBody>
          <a:bodyPr/>
          <a:lstStyle/>
          <a:p>
            <a:pPr eaLnBrk="1" hangingPunct="1">
              <a:lnSpc>
                <a:spcPct val="90000"/>
              </a:lnSpc>
            </a:pPr>
            <a:r>
              <a:rPr lang="zh-CN" altLang="en-US" sz="2800" dirty="0"/>
              <a:t>需求及其问题都具有层次性</a:t>
            </a:r>
            <a:endParaRPr lang="en-US" altLang="zh-CN" sz="2800" dirty="0"/>
          </a:p>
          <a:p>
            <a:pPr lvl="1" eaLnBrk="1" hangingPunct="1">
              <a:lnSpc>
                <a:spcPct val="90000"/>
              </a:lnSpc>
            </a:pPr>
            <a:r>
              <a:rPr lang="zh-CN" altLang="en-US" sz="2400" dirty="0">
                <a:solidFill>
                  <a:srgbClr val="FF0000"/>
                </a:solidFill>
              </a:rPr>
              <a:t>业务需求（系统特性）</a:t>
            </a:r>
            <a:r>
              <a:rPr lang="zh-CN" altLang="en-US" sz="2400" dirty="0"/>
              <a:t>、</a:t>
            </a:r>
            <a:r>
              <a:rPr lang="zh-CN" altLang="en-US" sz="2400" dirty="0">
                <a:solidFill>
                  <a:srgbClr val="0000CC"/>
                </a:solidFill>
              </a:rPr>
              <a:t>用户需求</a:t>
            </a:r>
            <a:r>
              <a:rPr lang="zh-CN" altLang="en-US" sz="2400" dirty="0"/>
              <a:t>、</a:t>
            </a:r>
            <a:r>
              <a:rPr lang="zh-CN" altLang="en-US" sz="2400" dirty="0">
                <a:solidFill>
                  <a:srgbClr val="00B050"/>
                </a:solidFill>
              </a:rPr>
              <a:t>系统级需求</a:t>
            </a:r>
            <a:endParaRPr lang="en-US" altLang="zh-CN" sz="2400" dirty="0">
              <a:solidFill>
                <a:srgbClr val="00B050"/>
              </a:solidFill>
            </a:endParaRPr>
          </a:p>
          <a:p>
            <a:pPr lvl="1" eaLnBrk="1" hangingPunct="1">
              <a:lnSpc>
                <a:spcPct val="90000"/>
              </a:lnSpc>
            </a:pPr>
            <a:r>
              <a:rPr lang="zh-CN" altLang="en-US" sz="2400" dirty="0">
                <a:solidFill>
                  <a:srgbClr val="FF0000"/>
                </a:solidFill>
              </a:rPr>
              <a:t>目标</a:t>
            </a:r>
            <a:r>
              <a:rPr lang="zh-CN" altLang="en-US" sz="2400" dirty="0"/>
              <a:t>、</a:t>
            </a:r>
            <a:r>
              <a:rPr lang="zh-CN" altLang="en-US" sz="2400" dirty="0">
                <a:solidFill>
                  <a:srgbClr val="0000CC"/>
                </a:solidFill>
              </a:rPr>
              <a:t>任务</a:t>
            </a:r>
            <a:r>
              <a:rPr lang="zh-CN" altLang="en-US" sz="2400" dirty="0"/>
              <a:t>、</a:t>
            </a:r>
            <a:r>
              <a:rPr lang="zh-CN" altLang="en-US" sz="2400" dirty="0">
                <a:solidFill>
                  <a:srgbClr val="00B050"/>
                </a:solidFill>
              </a:rPr>
              <a:t>系统交互</a:t>
            </a:r>
            <a:endParaRPr lang="en-US" altLang="zh-CN" sz="2400" dirty="0">
              <a:solidFill>
                <a:srgbClr val="00B050"/>
              </a:solidFill>
            </a:endParaRPr>
          </a:p>
          <a:p>
            <a:pPr eaLnBrk="1" hangingPunct="1">
              <a:lnSpc>
                <a:spcPct val="90000"/>
              </a:lnSpc>
            </a:pPr>
            <a:r>
              <a:rPr lang="zh-CN" altLang="en-US" sz="2800" dirty="0"/>
              <a:t>具体的软件需求类别包括</a:t>
            </a:r>
          </a:p>
          <a:p>
            <a:pPr lvl="1" eaLnBrk="1" hangingPunct="1">
              <a:lnSpc>
                <a:spcPct val="90000"/>
              </a:lnSpc>
            </a:pPr>
            <a:r>
              <a:rPr lang="zh-CN" altLang="en-US" sz="2400" dirty="0">
                <a:solidFill>
                  <a:srgbClr val="FF0000"/>
                </a:solidFill>
              </a:rPr>
              <a:t>功能需求</a:t>
            </a:r>
            <a:r>
              <a:rPr lang="zh-CN" altLang="en-US" sz="2400" dirty="0"/>
              <a:t>、</a:t>
            </a:r>
            <a:r>
              <a:rPr lang="zh-CN" altLang="en-US" sz="2400" dirty="0">
                <a:solidFill>
                  <a:srgbClr val="0000CC"/>
                </a:solidFill>
              </a:rPr>
              <a:t>性能需求</a:t>
            </a:r>
            <a:r>
              <a:rPr lang="zh-CN" altLang="en-US" sz="2400" dirty="0"/>
              <a:t>、</a:t>
            </a:r>
            <a:r>
              <a:rPr lang="zh-CN" altLang="en-US" sz="2400" dirty="0">
                <a:solidFill>
                  <a:srgbClr val="00B050"/>
                </a:solidFill>
              </a:rPr>
              <a:t>质量属性</a:t>
            </a:r>
            <a:r>
              <a:rPr lang="zh-CN" altLang="en-US" sz="2400" dirty="0"/>
              <a:t>、</a:t>
            </a:r>
            <a:r>
              <a:rPr lang="zh-CN" altLang="en-US" sz="2400" b="1" dirty="0">
                <a:solidFill>
                  <a:srgbClr val="FFC000"/>
                </a:solidFill>
              </a:rPr>
              <a:t>对外接口</a:t>
            </a:r>
            <a:r>
              <a:rPr lang="zh-CN" altLang="en-US" sz="2400" dirty="0"/>
              <a:t>和</a:t>
            </a:r>
            <a:r>
              <a:rPr lang="zh-CN" altLang="en-US" sz="2400" b="1" dirty="0">
                <a:solidFill>
                  <a:srgbClr val="7030A0"/>
                </a:solidFill>
              </a:rPr>
              <a:t>约束</a:t>
            </a:r>
            <a:r>
              <a:rPr lang="zh-CN" altLang="en-US" sz="2400" dirty="0"/>
              <a:t>等</a:t>
            </a:r>
            <a:endParaRPr lang="en-US" altLang="zh-CN" sz="2400" dirty="0"/>
          </a:p>
          <a:p>
            <a:pPr lvl="1" eaLnBrk="1" hangingPunct="1">
              <a:lnSpc>
                <a:spcPct val="90000"/>
              </a:lnSpc>
            </a:pPr>
            <a:r>
              <a:rPr lang="zh-CN" altLang="en-US" sz="2400" dirty="0">
                <a:solidFill>
                  <a:srgbClr val="FF0000"/>
                </a:solidFill>
              </a:rPr>
              <a:t>价值基础</a:t>
            </a:r>
            <a:r>
              <a:rPr lang="zh-CN" altLang="en-US" sz="2400" dirty="0"/>
              <a:t>、</a:t>
            </a:r>
            <a:r>
              <a:rPr lang="zh-CN" altLang="en-US" sz="2400" dirty="0">
                <a:solidFill>
                  <a:srgbClr val="0000CC"/>
                </a:solidFill>
              </a:rPr>
              <a:t>如何量化</a:t>
            </a:r>
            <a:r>
              <a:rPr lang="zh-CN" altLang="en-US" sz="2400" dirty="0"/>
              <a:t>、</a:t>
            </a:r>
            <a:r>
              <a:rPr lang="zh-CN" altLang="en-US" sz="2400" dirty="0">
                <a:solidFill>
                  <a:srgbClr val="00B050"/>
                </a:solidFill>
              </a:rPr>
              <a:t>体系结构设计的重要因素</a:t>
            </a:r>
            <a:r>
              <a:rPr lang="zh-CN" altLang="en-US" sz="2400" dirty="0"/>
              <a:t>、</a:t>
            </a:r>
            <a:r>
              <a:rPr lang="zh-CN" altLang="en-US" sz="2400" b="1" dirty="0">
                <a:solidFill>
                  <a:srgbClr val="FFC000"/>
                </a:solidFill>
              </a:rPr>
              <a:t>隔离业务环境与人机交互</a:t>
            </a:r>
            <a:r>
              <a:rPr lang="zh-CN" altLang="en-US" sz="2400" dirty="0"/>
              <a:t>、</a:t>
            </a:r>
            <a:r>
              <a:rPr lang="zh-CN" altLang="en-US" sz="2400" b="1" dirty="0">
                <a:solidFill>
                  <a:srgbClr val="7030A0"/>
                </a:solidFill>
              </a:rPr>
              <a:t>环境</a:t>
            </a:r>
            <a:r>
              <a:rPr lang="en-US" altLang="zh-CN" sz="2400" b="1" dirty="0">
                <a:solidFill>
                  <a:srgbClr val="7030A0"/>
                </a:solidFill>
              </a:rPr>
              <a:t>/</a:t>
            </a:r>
            <a:r>
              <a:rPr lang="zh-CN" altLang="en-US" sz="2400" b="1" dirty="0">
                <a:solidFill>
                  <a:srgbClr val="7030A0"/>
                </a:solidFill>
              </a:rPr>
              <a:t>标准法规</a:t>
            </a:r>
            <a:r>
              <a:rPr lang="en-US" altLang="zh-CN" sz="2400" b="1" dirty="0">
                <a:solidFill>
                  <a:srgbClr val="7030A0"/>
                </a:solidFill>
              </a:rPr>
              <a:t>/</a:t>
            </a:r>
            <a:r>
              <a:rPr lang="zh-CN" altLang="en-US" sz="2400" b="1" dirty="0">
                <a:solidFill>
                  <a:srgbClr val="7030A0"/>
                </a:solidFill>
              </a:rPr>
              <a:t>商业规则</a:t>
            </a:r>
            <a:r>
              <a:rPr lang="en-US" altLang="zh-CN" sz="2400" b="1" dirty="0">
                <a:solidFill>
                  <a:srgbClr val="7030A0"/>
                </a:solidFill>
              </a:rPr>
              <a:t>/</a:t>
            </a:r>
            <a:r>
              <a:rPr lang="zh-CN" altLang="en-US" sz="2400" b="1" dirty="0">
                <a:solidFill>
                  <a:srgbClr val="7030A0"/>
                </a:solidFill>
              </a:rPr>
              <a:t>社会</a:t>
            </a:r>
          </a:p>
          <a:p>
            <a:pPr eaLnBrk="1" hangingPunct="1">
              <a:lnSpc>
                <a:spcPct val="90000"/>
              </a:lnSpc>
            </a:pPr>
            <a:r>
              <a:rPr lang="zh-CN" altLang="en-US" sz="2800" dirty="0">
                <a:solidFill>
                  <a:srgbClr val="FF0000"/>
                </a:solidFill>
              </a:rPr>
              <a:t>优秀需求的特性</a:t>
            </a:r>
            <a:endParaRPr lang="en-US" altLang="zh-CN" sz="2800" dirty="0">
              <a:solidFill>
                <a:srgbClr val="FF0000"/>
              </a:solidFill>
            </a:endParaRPr>
          </a:p>
          <a:p>
            <a:pPr lvl="1" eaLnBrk="1" hangingPunct="1">
              <a:lnSpc>
                <a:spcPct val="90000"/>
              </a:lnSpc>
            </a:pPr>
            <a:r>
              <a:rPr lang="zh-CN" altLang="en-US" sz="2400" dirty="0">
                <a:solidFill>
                  <a:srgbClr val="FF0000"/>
                </a:solidFill>
              </a:rPr>
              <a:t>完备性、正确性、可行性、必要性、无歧义、可验证</a:t>
            </a:r>
            <a:endParaRPr lang="en-US" altLang="zh-CN" sz="2400" dirty="0">
              <a:solidFill>
                <a:srgbClr val="FF0000"/>
              </a:solidFill>
            </a:endParaRPr>
          </a:p>
          <a:p>
            <a:pPr eaLnBrk="1" hangingPunct="1">
              <a:lnSpc>
                <a:spcPct val="90000"/>
              </a:lnSpc>
            </a:pPr>
            <a:r>
              <a:rPr lang="zh-CN" altLang="en-US" sz="2800" dirty="0"/>
              <a:t>基于业务的需求工程 </a:t>
            </a:r>
            <a:r>
              <a:rPr lang="en-US" altLang="zh-CN" sz="2800" dirty="0"/>
              <a:t>– </a:t>
            </a:r>
            <a:r>
              <a:rPr lang="zh-CN" altLang="en-US" sz="2800" dirty="0"/>
              <a:t>基于场景的产品设计</a:t>
            </a:r>
            <a:endParaRPr lang="en-US" altLang="zh-CN" sz="2800" dirty="0"/>
          </a:p>
          <a:p>
            <a:pPr lvl="1" eaLnBrk="1" hangingPunct="1">
              <a:lnSpc>
                <a:spcPct val="90000"/>
              </a:lnSpc>
            </a:pPr>
            <a:r>
              <a:rPr lang="zh-CN" altLang="en-US" sz="2400" dirty="0"/>
              <a:t>产品细化、打磨，长尾模式中尾部市场的价值</a:t>
            </a:r>
          </a:p>
        </p:txBody>
      </p:sp>
      <p:sp>
        <p:nvSpPr>
          <p:cNvPr id="5124" name="灯片编号占位符 1">
            <a:extLst>
              <a:ext uri="{FF2B5EF4-FFF2-40B4-BE49-F238E27FC236}">
                <a16:creationId xmlns:a16="http://schemas.microsoft.com/office/drawing/2014/main" id="{A0D5F99B-282E-77F8-0290-39D9586B03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2C5BE8-7941-4782-963D-8D97CBA074B6}" type="slidenum">
              <a:rPr lang="en-US" altLang="zh-CN">
                <a:latin typeface="Garamond" panose="02020404030301010803" pitchFamily="18" charset="0"/>
              </a:rPr>
              <a:pPr/>
              <a:t>67</a:t>
            </a:fld>
            <a:endParaRPr lang="en-US" altLang="zh-CN">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8" end="8"/>
                                            </p:txEl>
                                          </p:spTgt>
                                        </p:tgtEl>
                                        <p:attrNameLst>
                                          <p:attrName>style.visibility</p:attrName>
                                        </p:attrNameLst>
                                      </p:cBhvr>
                                      <p:to>
                                        <p:strVal val="visible"/>
                                      </p:to>
                                    </p:set>
                                    <p:anim calcmode="lin" valueType="num">
                                      <p:cBhvr additive="base">
                                        <p:cTn id="7" dur="500" fill="hold"/>
                                        <p:tgtEl>
                                          <p:spTgt spid="512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3">
                                            <p:txEl>
                                              <p:pRg st="9" end="9"/>
                                            </p:txEl>
                                          </p:spTgt>
                                        </p:tgtEl>
                                        <p:attrNameLst>
                                          <p:attrName>style.visibility</p:attrName>
                                        </p:attrNameLst>
                                      </p:cBhvr>
                                      <p:to>
                                        <p:strVal val="visible"/>
                                      </p:to>
                                    </p:set>
                                    <p:anim calcmode="lin" valueType="num">
                                      <p:cBhvr additive="base">
                                        <p:cTn id="11" dur="500" fill="hold"/>
                                        <p:tgtEl>
                                          <p:spTgt spid="512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2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802D630-F65F-1FE3-4683-6E65D1E81D7C}"/>
              </a:ext>
            </a:extLst>
          </p:cNvPr>
          <p:cNvSpPr>
            <a:spLocks noGrp="1" noChangeArrowheads="1"/>
          </p:cNvSpPr>
          <p:nvPr>
            <p:ph type="title"/>
          </p:nvPr>
        </p:nvSpPr>
        <p:spPr/>
        <p:txBody>
          <a:bodyPr/>
          <a:lstStyle/>
          <a:p>
            <a:pPr eaLnBrk="1" hangingPunct="1"/>
            <a:r>
              <a:rPr lang="en-US" altLang="zh-CN"/>
              <a:t>1. </a:t>
            </a:r>
            <a:r>
              <a:rPr lang="zh-CN" altLang="en-US"/>
              <a:t>需求工程过程</a:t>
            </a:r>
          </a:p>
        </p:txBody>
      </p:sp>
      <p:sp>
        <p:nvSpPr>
          <p:cNvPr id="18435" name="Rectangle 3">
            <a:extLst>
              <a:ext uri="{FF2B5EF4-FFF2-40B4-BE49-F238E27FC236}">
                <a16:creationId xmlns:a16="http://schemas.microsoft.com/office/drawing/2014/main" id="{0B6C5FA9-9921-3F21-4564-6B9003760547}"/>
              </a:ext>
            </a:extLst>
          </p:cNvPr>
          <p:cNvSpPr>
            <a:spLocks noGrp="1" noChangeArrowheads="1"/>
          </p:cNvSpPr>
          <p:nvPr>
            <p:ph type="body" idx="1"/>
          </p:nvPr>
        </p:nvSpPr>
        <p:spPr>
          <a:xfrm>
            <a:off x="457200" y="1565275"/>
            <a:ext cx="8229600" cy="4530725"/>
          </a:xfrm>
        </p:spPr>
        <p:txBody>
          <a:bodyPr/>
          <a:lstStyle/>
          <a:p>
            <a:pPr eaLnBrk="1" hangingPunct="1"/>
            <a:r>
              <a:rPr lang="zh-CN" altLang="en-US" sz="2400"/>
              <a:t>过程是一组相关活动的集成，通过这些活动的执行，可以完成一项任务或者达到一个目标。</a:t>
            </a:r>
          </a:p>
          <a:p>
            <a:pPr eaLnBrk="1" hangingPunct="1"/>
            <a:r>
              <a:rPr lang="zh-CN" altLang="en-US" sz="2400"/>
              <a:t>需求工程过程是系统开发当中需求开发活动的集成，它的模版是产生一个能够在用户环境下解决用户业务问题的系统方案</a:t>
            </a:r>
          </a:p>
          <a:p>
            <a:pPr eaLnBrk="1" hangingPunct="1"/>
            <a:r>
              <a:rPr lang="zh-CN" altLang="en-US" sz="2400"/>
              <a:t>需求工程过程可能会表现出极大的差异，但是除了少数情况之外，主要的需求工程活动是比较固定的</a:t>
            </a:r>
          </a:p>
        </p:txBody>
      </p:sp>
      <p:sp>
        <p:nvSpPr>
          <p:cNvPr id="18436" name="Rectangle 5">
            <a:extLst>
              <a:ext uri="{FF2B5EF4-FFF2-40B4-BE49-F238E27FC236}">
                <a16:creationId xmlns:a16="http://schemas.microsoft.com/office/drawing/2014/main" id="{AE9DB2A8-0348-5879-5AF2-F61C6480D5CF}"/>
              </a:ext>
            </a:extLst>
          </p:cNvPr>
          <p:cNvSpPr>
            <a:spLocks noChangeArrowheads="1"/>
          </p:cNvSpPr>
          <p:nvPr/>
        </p:nvSpPr>
        <p:spPr bwMode="auto">
          <a:xfrm>
            <a:off x="0" y="2430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8437" name="Picture 6">
            <a:extLst>
              <a:ext uri="{FF2B5EF4-FFF2-40B4-BE49-F238E27FC236}">
                <a16:creationId xmlns:a16="http://schemas.microsoft.com/office/drawing/2014/main" id="{B6718DDB-8F84-BD2E-3926-FD4F37A51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343400"/>
            <a:ext cx="5951538"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AA73420B-7859-D9A1-AB7F-E219DE443E55}"/>
              </a:ext>
            </a:extLst>
          </p:cNvPr>
          <p:cNvSpPr>
            <a:spLocks noGrp="1" noChangeArrowheads="1"/>
          </p:cNvSpPr>
          <p:nvPr>
            <p:ph type="title"/>
          </p:nvPr>
        </p:nvSpPr>
        <p:spPr/>
        <p:txBody>
          <a:bodyPr/>
          <a:lstStyle/>
          <a:p>
            <a:pPr eaLnBrk="1" hangingPunct="1"/>
            <a:r>
              <a:rPr lang="en-US" altLang="zh-CN"/>
              <a:t>1. </a:t>
            </a:r>
            <a:r>
              <a:rPr lang="zh-CN" altLang="en-US"/>
              <a:t>需求工程过程</a:t>
            </a:r>
          </a:p>
        </p:txBody>
      </p:sp>
      <p:graphicFrame>
        <p:nvGraphicFramePr>
          <p:cNvPr id="19459" name="Object 4">
            <a:extLst>
              <a:ext uri="{FF2B5EF4-FFF2-40B4-BE49-F238E27FC236}">
                <a16:creationId xmlns:a16="http://schemas.microsoft.com/office/drawing/2014/main" id="{B574CCDC-8CA8-DC0C-CA8C-5CFEAD79C842}"/>
              </a:ext>
            </a:extLst>
          </p:cNvPr>
          <p:cNvGraphicFramePr>
            <a:graphicFrameLocks noChangeAspect="1"/>
          </p:cNvGraphicFramePr>
          <p:nvPr>
            <p:ph idx="1"/>
          </p:nvPr>
        </p:nvGraphicFramePr>
        <p:xfrm>
          <a:off x="304800" y="1905000"/>
          <a:ext cx="8839200" cy="3349625"/>
        </p:xfrm>
        <a:graphic>
          <a:graphicData uri="http://schemas.openxmlformats.org/presentationml/2006/ole">
            <mc:AlternateContent xmlns:mc="http://schemas.openxmlformats.org/markup-compatibility/2006">
              <mc:Choice xmlns:v="urn:schemas-microsoft-com:vml" Requires="v">
                <p:oleObj name="Visio" r:id="rId2" imgW="6991274" imgH="2650331" progId="Visio.Drawing.11">
                  <p:embed/>
                </p:oleObj>
              </mc:Choice>
              <mc:Fallback>
                <p:oleObj name="Visio" r:id="rId2" imgW="6991274" imgH="2650331" progId="Visio.Drawing.11">
                  <p:embed/>
                  <p:pic>
                    <p:nvPicPr>
                      <p:cNvPr id="19459" name="Object 4">
                        <a:extLst>
                          <a:ext uri="{FF2B5EF4-FFF2-40B4-BE49-F238E27FC236}">
                            <a16:creationId xmlns:a16="http://schemas.microsoft.com/office/drawing/2014/main" id="{B574CCDC-8CA8-DC0C-CA8C-5CFEAD79C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8839200" cy="334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0" name="Rectangle 8">
            <a:extLst>
              <a:ext uri="{FF2B5EF4-FFF2-40B4-BE49-F238E27FC236}">
                <a16:creationId xmlns:a16="http://schemas.microsoft.com/office/drawing/2014/main" id="{42F1089E-A16B-99CE-1513-C306E8FAEB39}"/>
              </a:ext>
            </a:extLst>
          </p:cNvPr>
          <p:cNvSpPr>
            <a:spLocks noChangeArrowheads="1"/>
          </p:cNvSpPr>
          <p:nvPr/>
        </p:nvSpPr>
        <p:spPr bwMode="auto">
          <a:xfrm>
            <a:off x="0" y="176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6A8AE59-5B9E-4F92-B030-17A486424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11415" cy="3881887"/>
          </a:xfrm>
          <a:prstGeom prst="rect">
            <a:avLst/>
          </a:prstGeom>
        </p:spPr>
      </p:pic>
      <p:pic>
        <p:nvPicPr>
          <p:cNvPr id="7" name="图片 6">
            <a:extLst>
              <a:ext uri="{FF2B5EF4-FFF2-40B4-BE49-F238E27FC236}">
                <a16:creationId xmlns:a16="http://schemas.microsoft.com/office/drawing/2014/main" id="{029516E1-5507-471F-9C5A-0997D44F5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211" y="0"/>
            <a:ext cx="2911415" cy="3881887"/>
          </a:xfrm>
          <a:prstGeom prst="rect">
            <a:avLst/>
          </a:prstGeom>
        </p:spPr>
      </p:pic>
      <p:pic>
        <p:nvPicPr>
          <p:cNvPr id="9" name="图片 8">
            <a:extLst>
              <a:ext uri="{FF2B5EF4-FFF2-40B4-BE49-F238E27FC236}">
                <a16:creationId xmlns:a16="http://schemas.microsoft.com/office/drawing/2014/main" id="{0C5B017C-BD01-49A0-B367-E024E25D8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423" y="17253"/>
            <a:ext cx="2911415" cy="3881887"/>
          </a:xfrm>
          <a:prstGeom prst="rect">
            <a:avLst/>
          </a:prstGeom>
        </p:spPr>
      </p:pic>
      <p:pic>
        <p:nvPicPr>
          <p:cNvPr id="11" name="图片 10">
            <a:extLst>
              <a:ext uri="{FF2B5EF4-FFF2-40B4-BE49-F238E27FC236}">
                <a16:creationId xmlns:a16="http://schemas.microsoft.com/office/drawing/2014/main" id="{95AA2C7D-3131-4126-889C-410FD8ADF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6" y="3416221"/>
            <a:ext cx="3284927" cy="3441779"/>
          </a:xfrm>
          <a:prstGeom prst="rect">
            <a:avLst/>
          </a:prstGeom>
        </p:spPr>
      </p:pic>
      <p:pic>
        <p:nvPicPr>
          <p:cNvPr id="13" name="图片 12">
            <a:extLst>
              <a:ext uri="{FF2B5EF4-FFF2-40B4-BE49-F238E27FC236}">
                <a16:creationId xmlns:a16="http://schemas.microsoft.com/office/drawing/2014/main" id="{81746BC1-3804-4CDC-A2DC-DEBAAF785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696" y="970983"/>
            <a:ext cx="2819545" cy="5899453"/>
          </a:xfrm>
          <a:prstGeom prst="rect">
            <a:avLst/>
          </a:prstGeom>
        </p:spPr>
      </p:pic>
      <p:pic>
        <p:nvPicPr>
          <p:cNvPr id="15" name="图片 14">
            <a:extLst>
              <a:ext uri="{FF2B5EF4-FFF2-40B4-BE49-F238E27FC236}">
                <a16:creationId xmlns:a16="http://schemas.microsoft.com/office/drawing/2014/main" id="{D58B06A5-EA53-49D8-BA9D-9EF4D6B74A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3252" y="2867900"/>
            <a:ext cx="3098443" cy="2062480"/>
          </a:xfrm>
          <a:prstGeom prst="rect">
            <a:avLst/>
          </a:prstGeom>
        </p:spPr>
      </p:pic>
      <p:pic>
        <p:nvPicPr>
          <p:cNvPr id="17" name="图片 16">
            <a:extLst>
              <a:ext uri="{FF2B5EF4-FFF2-40B4-BE49-F238E27FC236}">
                <a16:creationId xmlns:a16="http://schemas.microsoft.com/office/drawing/2014/main" id="{41AE7966-2453-48B2-A822-B771F49305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2928" y="5068159"/>
            <a:ext cx="5936533" cy="1505169"/>
          </a:xfrm>
          <a:prstGeom prst="rect">
            <a:avLst/>
          </a:prstGeom>
        </p:spPr>
      </p:pic>
    </p:spTree>
    <p:extLst>
      <p:ext uri="{BB962C8B-B14F-4D97-AF65-F5344CB8AC3E}">
        <p14:creationId xmlns:p14="http://schemas.microsoft.com/office/powerpoint/2010/main" val="27702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07F0A2D-C6B7-257F-5C1A-03F01758B433}"/>
              </a:ext>
            </a:extLst>
          </p:cNvPr>
          <p:cNvSpPr>
            <a:spLocks noGrp="1"/>
          </p:cNvSpPr>
          <p:nvPr>
            <p:ph type="title"/>
          </p:nvPr>
        </p:nvSpPr>
        <p:spPr/>
        <p:txBody>
          <a:bodyPr/>
          <a:lstStyle/>
          <a:p>
            <a:r>
              <a:rPr lang="zh-CN" altLang="en-US"/>
              <a:t>需求工程的基本活动</a:t>
            </a:r>
          </a:p>
        </p:txBody>
      </p:sp>
      <p:sp>
        <p:nvSpPr>
          <p:cNvPr id="3" name="内容占位符 2">
            <a:extLst>
              <a:ext uri="{FF2B5EF4-FFF2-40B4-BE49-F238E27FC236}">
                <a16:creationId xmlns:a16="http://schemas.microsoft.com/office/drawing/2014/main" id="{40DA87D3-E50F-95EE-4DF7-6F01844A19BB}"/>
              </a:ext>
            </a:extLst>
          </p:cNvPr>
          <p:cNvSpPr>
            <a:spLocks noGrp="1"/>
          </p:cNvSpPr>
          <p:nvPr>
            <p:ph idx="1"/>
          </p:nvPr>
        </p:nvSpPr>
        <p:spPr>
          <a:xfrm>
            <a:off x="1785938" y="1600200"/>
            <a:ext cx="7113587" cy="4983163"/>
          </a:xfrm>
        </p:spPr>
        <p:txBody>
          <a:bodyPr/>
          <a:lstStyle/>
          <a:p>
            <a:r>
              <a:rPr lang="zh-CN" altLang="en-US" sz="2000" b="1" dirty="0"/>
              <a:t>需求获取：</a:t>
            </a:r>
            <a:r>
              <a:rPr lang="zh-CN" altLang="en-US" sz="2000" dirty="0"/>
              <a:t>系统原始需要</a:t>
            </a:r>
            <a:endParaRPr lang="en-US" altLang="zh-CN" sz="2000" dirty="0"/>
          </a:p>
          <a:p>
            <a:pPr lvl="1"/>
            <a:r>
              <a:rPr lang="zh-CN" altLang="en-US" sz="1800" dirty="0"/>
              <a:t>研究应用环境，分析系统涉众，了解已有问题，建立系统目标，获取业务细节，生成用户需求</a:t>
            </a:r>
            <a:endParaRPr lang="en-US" altLang="zh-CN" sz="1800" dirty="0"/>
          </a:p>
          <a:p>
            <a:endParaRPr lang="en-US" altLang="zh-CN" sz="1000" dirty="0"/>
          </a:p>
          <a:p>
            <a:r>
              <a:rPr lang="zh-CN" altLang="en-US" sz="2000" b="1" dirty="0"/>
              <a:t>需求分析：</a:t>
            </a:r>
            <a:r>
              <a:rPr lang="zh-CN" altLang="en-US" sz="2000" dirty="0"/>
              <a:t>保证需求完整性与一致性（贯穿整个过程）</a:t>
            </a:r>
            <a:endParaRPr lang="en-US" altLang="zh-CN" sz="2000" dirty="0"/>
          </a:p>
          <a:p>
            <a:pPr lvl="1"/>
            <a:r>
              <a:rPr lang="zh-CN" altLang="en-US" sz="1800" dirty="0"/>
              <a:t>将目标、功能与约束映射为系统行为，建立系统模型并分析（</a:t>
            </a:r>
            <a:r>
              <a:rPr lang="zh-CN" altLang="en-US" sz="1800" b="1" dirty="0"/>
              <a:t>信息的细化与隐藏联系、假设的显式化</a:t>
            </a:r>
            <a:r>
              <a:rPr lang="zh-CN" altLang="en-US" sz="1800" dirty="0"/>
              <a:t>），识别并修复不一致缺陷，发现并弥补遗漏的需求</a:t>
            </a:r>
            <a:endParaRPr lang="en-US" altLang="zh-CN" sz="1800" dirty="0"/>
          </a:p>
          <a:p>
            <a:endParaRPr lang="en-US" altLang="zh-CN" sz="1000" dirty="0"/>
          </a:p>
          <a:p>
            <a:r>
              <a:rPr lang="zh-CN" altLang="en-US" sz="2000" b="1" dirty="0"/>
              <a:t>需求规约：</a:t>
            </a:r>
            <a:r>
              <a:rPr lang="zh-CN" altLang="en-US" sz="2000" dirty="0"/>
              <a:t>将分析过的需求与系统行为明确并文档化</a:t>
            </a:r>
            <a:endParaRPr lang="en-US" altLang="zh-CN" sz="2000" dirty="0"/>
          </a:p>
          <a:p>
            <a:pPr lvl="1"/>
            <a:r>
              <a:rPr lang="zh-CN" altLang="en-US" sz="1800" dirty="0"/>
              <a:t>自然语言</a:t>
            </a:r>
            <a:r>
              <a:rPr lang="en-US" altLang="zh-CN" sz="1800" dirty="0"/>
              <a:t>+</a:t>
            </a:r>
            <a:r>
              <a:rPr lang="zh-CN" altLang="en-US" sz="1800" dirty="0"/>
              <a:t>模型语言（</a:t>
            </a:r>
            <a:r>
              <a:rPr lang="en-US" altLang="zh-CN" sz="1800" dirty="0"/>
              <a:t>UML</a:t>
            </a:r>
            <a:r>
              <a:rPr lang="zh-CN" altLang="en-US" sz="1800" dirty="0"/>
              <a:t>）</a:t>
            </a:r>
            <a:endParaRPr lang="en-US" altLang="zh-CN" sz="1800" dirty="0"/>
          </a:p>
          <a:p>
            <a:endParaRPr lang="en-US" altLang="zh-CN" sz="1000" dirty="0"/>
          </a:p>
          <a:p>
            <a:r>
              <a:rPr lang="zh-CN" altLang="en-US" sz="2000" b="1" dirty="0"/>
              <a:t>需求验证：</a:t>
            </a:r>
            <a:r>
              <a:rPr lang="zh-CN" altLang="en-US" sz="2000" dirty="0"/>
              <a:t>保证需求分档的正确性、一致性、完整性</a:t>
            </a:r>
            <a:endParaRPr lang="en-US" altLang="zh-CN" sz="2000" dirty="0"/>
          </a:p>
          <a:p>
            <a:pPr lvl="1"/>
            <a:r>
              <a:rPr lang="zh-CN" altLang="en-US" sz="1800" dirty="0"/>
              <a:t>最终产物为所有涉众一致同意的需求规约，是后续开发的基础</a:t>
            </a:r>
            <a:endParaRPr lang="en-US" altLang="zh-CN" sz="1800" dirty="0"/>
          </a:p>
          <a:p>
            <a:endParaRPr lang="en-US" altLang="zh-CN" sz="1000" dirty="0"/>
          </a:p>
          <a:p>
            <a:r>
              <a:rPr lang="zh-CN" altLang="en-US" sz="2000" b="1" dirty="0"/>
              <a:t>需求管理：</a:t>
            </a:r>
            <a:r>
              <a:rPr lang="zh-CN" altLang="en-US" sz="2000" dirty="0"/>
              <a:t>持续（时间、开发活动）管理需求基线</a:t>
            </a:r>
            <a:endParaRPr lang="en-US" altLang="zh-CN" sz="2000" dirty="0"/>
          </a:p>
          <a:p>
            <a:pPr lvl="1"/>
            <a:r>
              <a:rPr lang="zh-CN" altLang="en-US" sz="1800" dirty="0"/>
              <a:t>跟踪后续阶段中的需求实现与变更，确保正确的理解与实现</a:t>
            </a:r>
          </a:p>
        </p:txBody>
      </p:sp>
      <p:sp>
        <p:nvSpPr>
          <p:cNvPr id="20484" name="灯片编号占位符 3">
            <a:extLst>
              <a:ext uri="{FF2B5EF4-FFF2-40B4-BE49-F238E27FC236}">
                <a16:creationId xmlns:a16="http://schemas.microsoft.com/office/drawing/2014/main" id="{88F037D0-1CC8-BC1B-FC5C-5214ACDFD47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989C4F-2768-42C8-8E4A-3E732D569AB2}" type="slidenum">
              <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4">
            <a:extLst>
              <a:ext uri="{FF2B5EF4-FFF2-40B4-BE49-F238E27FC236}">
                <a16:creationId xmlns:a16="http://schemas.microsoft.com/office/drawing/2014/main" id="{E261E94E-E41A-0936-C6A0-598EA2B994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79375"/>
            <a:ext cx="6934200" cy="6545263"/>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a:extLst>
              <a:ext uri="{FF2B5EF4-FFF2-40B4-BE49-F238E27FC236}">
                <a16:creationId xmlns:a16="http://schemas.microsoft.com/office/drawing/2014/main" id="{DBF300B1-7181-FC4A-4D00-064EE88F8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0"/>
            <a:ext cx="91059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4">
            <a:extLst>
              <a:ext uri="{FF2B5EF4-FFF2-40B4-BE49-F238E27FC236}">
                <a16:creationId xmlns:a16="http://schemas.microsoft.com/office/drawing/2014/main" id="{B332071D-85C5-E103-B4CC-1D12F93A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486400"/>
            <a:ext cx="8750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
            <a:extLst>
              <a:ext uri="{FF2B5EF4-FFF2-40B4-BE49-F238E27FC236}">
                <a16:creationId xmlns:a16="http://schemas.microsoft.com/office/drawing/2014/main" id="{635E949E-2812-1EFC-6264-718E4156C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6342063"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4">
            <a:extLst>
              <a:ext uri="{FF2B5EF4-FFF2-40B4-BE49-F238E27FC236}">
                <a16:creationId xmlns:a16="http://schemas.microsoft.com/office/drawing/2014/main" id="{93B5C3B6-D2A5-BC30-5F6C-40AB47EB4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0"/>
            <a:ext cx="71786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1E8427A1-4470-8F35-193D-93B8CBD80039}"/>
              </a:ext>
            </a:extLst>
          </p:cNvPr>
          <p:cNvSpPr>
            <a:spLocks noGrp="1" noChangeArrowheads="1"/>
          </p:cNvSpPr>
          <p:nvPr>
            <p:ph idx="1"/>
          </p:nvPr>
        </p:nvSpPr>
        <p:spPr>
          <a:xfrm>
            <a:off x="4876800" y="152400"/>
            <a:ext cx="4276725" cy="1476375"/>
          </a:xfrm>
        </p:spPr>
        <p:txBody>
          <a:bodyPr/>
          <a:lstStyle/>
          <a:p>
            <a:r>
              <a:rPr lang="en-US" altLang="zh-CN" sz="2400"/>
              <a:t>“</a:t>
            </a:r>
            <a:r>
              <a:rPr lang="zh-CN" altLang="en-US" sz="2400"/>
              <a:t>需求工程</a:t>
            </a:r>
            <a:r>
              <a:rPr lang="en-US" altLang="zh-CN" sz="2400"/>
              <a:t>”</a:t>
            </a:r>
            <a:r>
              <a:rPr lang="zh-CN" altLang="en-US" sz="2400"/>
              <a:t>是正性活动</a:t>
            </a:r>
            <a:endParaRPr lang="en-US" altLang="zh-CN" sz="2400"/>
          </a:p>
          <a:p>
            <a:pPr lvl="2"/>
            <a:r>
              <a:rPr lang="en-US" altLang="zh-CN" sz="1800"/>
              <a:t>&lt; An empirical study of the complex relationships between requirements engineering processes and other processes &gt;, 2006</a:t>
            </a:r>
            <a:endParaRPr lang="zh-CN" altLang="en-US" sz="1800"/>
          </a:p>
        </p:txBody>
      </p:sp>
      <p:pic>
        <p:nvPicPr>
          <p:cNvPr id="24579" name="Picture 5">
            <a:extLst>
              <a:ext uri="{FF2B5EF4-FFF2-40B4-BE49-F238E27FC236}">
                <a16:creationId xmlns:a16="http://schemas.microsoft.com/office/drawing/2014/main" id="{AE0BE680-E638-F1DA-8E05-A05A00C45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803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内容占位符 2">
            <a:extLst>
              <a:ext uri="{FF2B5EF4-FFF2-40B4-BE49-F238E27FC236}">
                <a16:creationId xmlns:a16="http://schemas.microsoft.com/office/drawing/2014/main" id="{99D73741-7ACC-A6A6-D0D3-1DDE42141DCC}"/>
              </a:ext>
            </a:extLst>
          </p:cNvPr>
          <p:cNvGraphicFramePr>
            <a:graphicFrameLocks/>
          </p:cNvGraphicFramePr>
          <p:nvPr/>
        </p:nvGraphicFramePr>
        <p:xfrm>
          <a:off x="4094163" y="3276600"/>
          <a:ext cx="5046662" cy="3556000"/>
        </p:xfrm>
        <a:graphic>
          <a:graphicData uri="http://schemas.openxmlformats.org/drawingml/2006/table">
            <a:tbl>
              <a:tblPr/>
              <a:tblGrid>
                <a:gridCol w="1846262">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0">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需求工程收效</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具体操作</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indent="225425"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225425"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影响趋向</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rowSpan="6">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提高生产率</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问题理解</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vMerge="1">
                  <a:txBody>
                    <a:bodyPr/>
                    <a:lstStyle/>
                    <a:p>
                      <a:endParaRPr lang="zh-CN" altLang="en-US"/>
                    </a:p>
                  </a:txBody>
                  <a:tcPr/>
                </a:tc>
                <a:tc rowSpan="3">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交流沟通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过度沟通</a:t>
                      </a:r>
                    </a:p>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有效的沟通</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itchFamily="34" charset="0"/>
                          <a:ea typeface="宋体" pitchFamily="2" charset="-122"/>
                        </a:rPr>
                        <a:t> </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开发者的非正式决策</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返工</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0">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Arial" pitchFamily="34" charset="0"/>
                          <a:ea typeface="宋体" pitchFamily="2" charset="-122"/>
                        </a:rPr>
                        <a:t>提高质量</a:t>
                      </a:r>
                      <a:endParaRPr kumimoji="0" lang="zh-CN" altLang="zh-CN" sz="18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运营支持请求</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交付后缺陷</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0">
                <a:tc rowSpan="4">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Arial" pitchFamily="34" charset="0"/>
                          <a:ea typeface="宋体" pitchFamily="2" charset="-122"/>
                        </a:rPr>
                        <a:t>提升风险管理</a:t>
                      </a:r>
                      <a:endParaRPr kumimoji="0" lang="zh-CN" altLang="zh-CN" sz="18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估算</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改进</a:t>
                      </a:r>
                      <a:r>
                        <a:rPr kumimoji="0" lang="en-US" altLang="zh-CN" sz="1800" b="0" i="0" u="none" strike="noStrike" cap="none" normalizeH="0" baseline="0" dirty="0">
                          <a:ln>
                            <a:noFill/>
                          </a:ln>
                          <a:solidFill>
                            <a:srgbClr val="000000"/>
                          </a:solidFill>
                          <a:effectLst/>
                          <a:latin typeface="Arial" pitchFamily="34" charset="0"/>
                          <a:ea typeface="宋体" pitchFamily="2" charset="-122"/>
                        </a:rPr>
                        <a:t>50%</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特征覆盖度</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需求蔓延</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r h="0">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itchFamily="34" charset="0"/>
                          <a:ea typeface="宋体" pitchFamily="2" charset="-122"/>
                        </a:rPr>
                        <a:t>项目协商</a:t>
                      </a:r>
                      <a:endParaRPr kumimoji="0" lang="zh-CN" altLang="zh-CN" sz="18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pitchFamily="34"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itchFamily="34" charset="0"/>
                          <a:ea typeface="宋体" pitchFamily="2" charset="-122"/>
                        </a:rPr>
                        <a:t>↑</a:t>
                      </a:r>
                      <a:endParaRPr kumimoji="0" lang="zh-CN" altLang="zh-CN" sz="18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2"/>
                  </a:ext>
                </a:extLst>
              </a:tr>
            </a:tbl>
          </a:graphicData>
        </a:graphic>
      </p:graphicFrame>
      <p:sp>
        <p:nvSpPr>
          <p:cNvPr id="6" name="内容占位符 2">
            <a:extLst>
              <a:ext uri="{FF2B5EF4-FFF2-40B4-BE49-F238E27FC236}">
                <a16:creationId xmlns:a16="http://schemas.microsoft.com/office/drawing/2014/main" id="{5F9651FC-F80B-EBEB-DC05-1A3657308AC8}"/>
              </a:ext>
            </a:extLst>
          </p:cNvPr>
          <p:cNvSpPr txBox="1">
            <a:spLocks noChangeArrowheads="1"/>
          </p:cNvSpPr>
          <p:nvPr/>
        </p:nvSpPr>
        <p:spPr bwMode="auto">
          <a:xfrm>
            <a:off x="-457200" y="3241675"/>
            <a:ext cx="4572000" cy="2930525"/>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669925" marR="0" lvl="1" indent="-325438" algn="l" defTabSz="914400" rtl="0" eaLnBrk="0" fontAlgn="base" latinLnBrk="0" hangingPunct="0">
              <a:lnSpc>
                <a:spcPct val="100000"/>
              </a:lnSpc>
              <a:spcBef>
                <a:spcPct val="20000"/>
              </a:spcBef>
              <a:spcAft>
                <a:spcPct val="0"/>
              </a:spcAft>
              <a:buClr>
                <a:srgbClr val="3B812F"/>
              </a:buClr>
              <a:buSzPct val="60000"/>
              <a:buFont typeface="Wingdings" panose="05000000000000000000" pitchFamily="2" charset="2"/>
              <a:buChar char="q"/>
              <a:tabLst/>
              <a:defRPr/>
            </a:pPr>
            <a:r>
              <a:rPr kumimoji="0" lang="zh-CN" altLang="en-US" sz="2600" b="0" i="0" u="none" strike="noStrike" kern="0" cap="none" spc="0" normalizeH="0" baseline="0" noProof="0" dirty="0">
                <a:ln>
                  <a:noFill/>
                </a:ln>
                <a:solidFill>
                  <a:srgbClr val="000000"/>
                </a:solidFill>
                <a:effectLst/>
                <a:uLnTx/>
                <a:uFillTx/>
                <a:latin typeface="Arial"/>
                <a:ea typeface="宋体"/>
                <a:cs typeface="+mn-cs"/>
              </a:rPr>
              <a:t>需求对后续的影响</a:t>
            </a:r>
            <a:r>
              <a:rPr kumimoji="0" lang="en-US" altLang="zh-CN" sz="1200" b="0" i="0" u="none" strike="noStrike" kern="0" cap="none" spc="0" normalizeH="0" baseline="0" noProof="0" dirty="0">
                <a:ln>
                  <a:noFill/>
                </a:ln>
                <a:solidFill>
                  <a:srgbClr val="000000"/>
                </a:solidFill>
                <a:effectLst/>
                <a:uLnTx/>
                <a:uFillTx/>
                <a:latin typeface="Arial"/>
                <a:ea typeface="宋体"/>
                <a:cs typeface="+mn-cs"/>
              </a:rPr>
              <a:t>&lt;Requirements Engineering and Downstream Software Development: Findings from a Case Study&gt;, 2005</a:t>
            </a: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改进对细节的理解，改进对特征间依赖及复杂性的理解</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节省精力浪费</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看不见的好处：提升沟通</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看不见的好处</a:t>
            </a:r>
            <a:r>
              <a:rPr kumimoji="0" lang="en-US" altLang="zh-CN" sz="2200" b="0" i="0" u="none" strike="noStrike" kern="0" cap="none" spc="0" normalizeH="0" baseline="0" noProof="0" dirty="0">
                <a:ln>
                  <a:noFill/>
                </a:ln>
                <a:solidFill>
                  <a:srgbClr val="000000"/>
                </a:solidFill>
                <a:effectLst/>
                <a:uLnTx/>
                <a:uFillTx/>
                <a:latin typeface="Arial"/>
                <a:ea typeface="宋体"/>
                <a:cs typeface="+mn-cs"/>
              </a:rPr>
              <a:t>: </a:t>
            </a: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帮助决策</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估算</a:t>
            </a:r>
            <a:endParaRPr kumimoji="0" lang="en-US" altLang="zh-CN" sz="2200" b="0" i="0" u="none" strike="noStrike" kern="0" cap="none" spc="0" normalizeH="0" baseline="0" noProof="0" dirty="0">
              <a:ln>
                <a:noFill/>
              </a:ln>
              <a:solidFill>
                <a:srgbClr val="000000"/>
              </a:solidFill>
              <a:effectLst/>
              <a:uLnTx/>
              <a:uFillTx/>
              <a:latin typeface="Arial"/>
              <a:ea typeface="宋体"/>
              <a:cs typeface="+mn-cs"/>
            </a:endParaRPr>
          </a:p>
          <a:p>
            <a:pPr marL="1022350" marR="0" lvl="2" indent="-350838" algn="l" defTabSz="914400" rtl="0" eaLnBrk="0" fontAlgn="base" latinLnBrk="0" hangingPunct="0">
              <a:lnSpc>
                <a:spcPct val="100000"/>
              </a:lnSpc>
              <a:spcBef>
                <a:spcPct val="20000"/>
              </a:spcBef>
              <a:spcAft>
                <a:spcPct val="0"/>
              </a:spcAft>
              <a:buClr>
                <a:srgbClr val="CC9900"/>
              </a:buClr>
              <a:buSzPct val="65000"/>
              <a:buFont typeface="Wingdings" panose="05000000000000000000" pitchFamily="2" charset="2"/>
              <a:buChar char="n"/>
              <a:tabLst/>
              <a:defRPr/>
            </a:pPr>
            <a:r>
              <a:rPr kumimoji="0" lang="zh-CN" altLang="en-US" sz="2200" b="0" i="0" u="none" strike="noStrike" kern="0" cap="none" spc="0" normalizeH="0" baseline="0" noProof="0" dirty="0">
                <a:ln>
                  <a:noFill/>
                </a:ln>
                <a:solidFill>
                  <a:srgbClr val="000000"/>
                </a:solidFill>
                <a:effectLst/>
                <a:uLnTx/>
                <a:uFillTx/>
                <a:latin typeface="Arial"/>
                <a:ea typeface="宋体"/>
                <a:cs typeface="+mn-cs"/>
              </a:rPr>
              <a:t>变更管理</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A493789-BEE6-7283-FB00-4F76E82914F2}"/>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需求开发中的分析模型复杂度</a:t>
            </a:r>
          </a:p>
        </p:txBody>
      </p:sp>
      <p:pic>
        <p:nvPicPr>
          <p:cNvPr id="25603" name="Picture 5">
            <a:extLst>
              <a:ext uri="{FF2B5EF4-FFF2-40B4-BE49-F238E27FC236}">
                <a16:creationId xmlns:a16="http://schemas.microsoft.com/office/drawing/2014/main" id="{A9190CDA-9836-29DF-BD30-FE11F27C9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45720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a:extLst>
              <a:ext uri="{FF2B5EF4-FFF2-40B4-BE49-F238E27FC236}">
                <a16:creationId xmlns:a16="http://schemas.microsoft.com/office/drawing/2014/main" id="{27FA49DF-DB3F-3162-CB64-36B2B725C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426720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ADBBE88-FE31-4CC1-0CB3-940391E30A7E}"/>
              </a:ext>
            </a:extLst>
          </p:cNvPr>
          <p:cNvSpPr>
            <a:spLocks noGrp="1" noChangeArrowheads="1"/>
          </p:cNvSpPr>
          <p:nvPr>
            <p:ph type="title"/>
          </p:nvPr>
        </p:nvSpPr>
        <p:spPr/>
        <p:txBody>
          <a:bodyPr/>
          <a:lstStyle/>
          <a:p>
            <a:pPr eaLnBrk="1" hangingPunct="1"/>
            <a:r>
              <a:rPr lang="en-US" altLang="zh-CN" sz="3800"/>
              <a:t>3.</a:t>
            </a:r>
            <a:r>
              <a:rPr lang="zh-CN" altLang="en-US" sz="3800"/>
              <a:t>需求工程过程的并发和迭代性</a:t>
            </a:r>
            <a:br>
              <a:rPr lang="zh-CN" altLang="en-US" sz="3800"/>
            </a:br>
            <a:r>
              <a:rPr lang="en-US" altLang="zh-CN" sz="3800">
                <a:latin typeface="Arial" panose="020B0604020202020204" pitchFamily="34" charset="0"/>
              </a:rPr>
              <a:t>——</a:t>
            </a:r>
            <a:r>
              <a:rPr lang="zh-CN" altLang="en-US" sz="3800"/>
              <a:t>需求开发活动的并发性</a:t>
            </a:r>
          </a:p>
        </p:txBody>
      </p:sp>
      <p:pic>
        <p:nvPicPr>
          <p:cNvPr id="26627" name="Picture 4">
            <a:extLst>
              <a:ext uri="{FF2B5EF4-FFF2-40B4-BE49-F238E27FC236}">
                <a16:creationId xmlns:a16="http://schemas.microsoft.com/office/drawing/2014/main" id="{327DA7B3-85C7-DF74-E535-81920093C638}"/>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27075" y="1600200"/>
            <a:ext cx="7689850" cy="4530725"/>
          </a:xfr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C62F7B3-7C49-3CE4-F0C4-E77D80E4E857}"/>
              </a:ext>
            </a:extLst>
          </p:cNvPr>
          <p:cNvSpPr>
            <a:spLocks noGrp="1" noChangeArrowheads="1"/>
          </p:cNvSpPr>
          <p:nvPr>
            <p:ph type="title"/>
          </p:nvPr>
        </p:nvSpPr>
        <p:spPr/>
        <p:txBody>
          <a:bodyPr/>
          <a:lstStyle/>
          <a:p>
            <a:pPr eaLnBrk="1" hangingPunct="1"/>
            <a:r>
              <a:rPr lang="en-US" altLang="zh-CN"/>
              <a:t>4. </a:t>
            </a:r>
            <a:r>
              <a:rPr lang="zh-CN" altLang="en-US"/>
              <a:t>实践方法的应用</a:t>
            </a:r>
          </a:p>
        </p:txBody>
      </p:sp>
      <p:sp>
        <p:nvSpPr>
          <p:cNvPr id="27651" name="Rectangle 3">
            <a:extLst>
              <a:ext uri="{FF2B5EF4-FFF2-40B4-BE49-F238E27FC236}">
                <a16:creationId xmlns:a16="http://schemas.microsoft.com/office/drawing/2014/main" id="{FC182240-E914-58D7-A44F-EE05EC05E0C7}"/>
              </a:ext>
            </a:extLst>
          </p:cNvPr>
          <p:cNvSpPr>
            <a:spLocks noGrp="1" noChangeArrowheads="1"/>
          </p:cNvSpPr>
          <p:nvPr>
            <p:ph type="body" idx="1"/>
          </p:nvPr>
        </p:nvSpPr>
        <p:spPr>
          <a:xfrm>
            <a:off x="457200" y="1163638"/>
            <a:ext cx="8229600" cy="1579562"/>
          </a:xfrm>
        </p:spPr>
        <p:txBody>
          <a:bodyPr/>
          <a:lstStyle/>
          <a:p>
            <a:pPr eaLnBrk="1" hangingPunct="1"/>
            <a:r>
              <a:rPr lang="zh-CN" altLang="en-US" sz="2400"/>
              <a:t>个人才智</a:t>
            </a:r>
            <a:r>
              <a:rPr lang="zh-CN" altLang="en-US" sz="2400">
                <a:sym typeface="Wingdings" panose="05000000000000000000" pitchFamily="2" charset="2"/>
              </a:rPr>
              <a:t>实践方法知识体系</a:t>
            </a:r>
          </a:p>
          <a:p>
            <a:pPr eaLnBrk="1" hangingPunct="1"/>
            <a:r>
              <a:rPr lang="zh-CN" altLang="en-US" sz="2400">
                <a:sym typeface="Wingdings" panose="05000000000000000000" pitchFamily="2" charset="2"/>
              </a:rPr>
              <a:t>需求工程师需要为组织或项目选择、定制和应用一些有效的实践方法 </a:t>
            </a:r>
          </a:p>
          <a:p>
            <a:pPr lvl="1" eaLnBrk="1" hangingPunct="1"/>
            <a:r>
              <a:rPr lang="zh-CN" altLang="en-US" sz="2000">
                <a:sym typeface="Wingdings" panose="05000000000000000000" pitchFamily="2" charset="2"/>
              </a:rPr>
              <a:t>教材表</a:t>
            </a:r>
            <a:r>
              <a:rPr lang="en-US" altLang="zh-CN" sz="2000">
                <a:sym typeface="Wingdings" panose="05000000000000000000" pitchFamily="2" charset="2"/>
              </a:rPr>
              <a:t>3-1</a:t>
            </a:r>
          </a:p>
        </p:txBody>
      </p:sp>
      <p:pic>
        <p:nvPicPr>
          <p:cNvPr id="27652" name="图片 1">
            <a:extLst>
              <a:ext uri="{FF2B5EF4-FFF2-40B4-BE49-F238E27FC236}">
                <a16:creationId xmlns:a16="http://schemas.microsoft.com/office/drawing/2014/main" id="{6997012A-1019-4AE7-1123-ECD92E4D2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7013"/>
            <a:ext cx="43180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2">
            <a:extLst>
              <a:ext uri="{FF2B5EF4-FFF2-40B4-BE49-F238E27FC236}">
                <a16:creationId xmlns:a16="http://schemas.microsoft.com/office/drawing/2014/main" id="{AC078D75-A15F-12FB-306E-3DDCCF38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733800"/>
            <a:ext cx="49831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5927F6F-66E9-3FD7-305C-10081792B8E3}"/>
              </a:ext>
            </a:extLst>
          </p:cNvPr>
          <p:cNvSpPr>
            <a:spLocks noGrp="1" noChangeArrowheads="1"/>
          </p:cNvSpPr>
          <p:nvPr>
            <p:ph type="title"/>
          </p:nvPr>
        </p:nvSpPr>
        <p:spPr/>
        <p:txBody>
          <a:bodyPr/>
          <a:lstStyle/>
          <a:p>
            <a:r>
              <a:rPr lang="en-US" altLang="zh-CN"/>
              <a:t>Practices-Based</a:t>
            </a:r>
            <a:r>
              <a:rPr lang="zh-CN" altLang="en-US"/>
              <a:t>需求工程过程实例</a:t>
            </a:r>
            <a:br>
              <a:rPr lang="zh-CN" altLang="en-US"/>
            </a:br>
            <a:endParaRPr lang="zh-CN" altLang="en-US"/>
          </a:p>
        </p:txBody>
      </p:sp>
      <p:graphicFrame>
        <p:nvGraphicFramePr>
          <p:cNvPr id="28675" name="对象 1">
            <a:extLst>
              <a:ext uri="{FF2B5EF4-FFF2-40B4-BE49-F238E27FC236}">
                <a16:creationId xmlns:a16="http://schemas.microsoft.com/office/drawing/2014/main" id="{63CFE67E-5D17-9562-F20D-456E13D1671D}"/>
              </a:ext>
            </a:extLst>
          </p:cNvPr>
          <p:cNvGraphicFramePr>
            <a:graphicFrameLocks noChangeAspect="1"/>
          </p:cNvGraphicFramePr>
          <p:nvPr/>
        </p:nvGraphicFramePr>
        <p:xfrm>
          <a:off x="195263" y="914400"/>
          <a:ext cx="8843962" cy="5799138"/>
        </p:xfrm>
        <a:graphic>
          <a:graphicData uri="http://schemas.openxmlformats.org/presentationml/2006/ole">
            <mc:AlternateContent xmlns:mc="http://schemas.openxmlformats.org/markup-compatibility/2006">
              <mc:Choice xmlns:v="urn:schemas-microsoft-com:vml" Requires="v">
                <p:oleObj name="Visio" r:id="rId2" imgW="6317156" imgH="4144560" progId="Visio.Drawing.11">
                  <p:embed/>
                </p:oleObj>
              </mc:Choice>
              <mc:Fallback>
                <p:oleObj name="Visio" r:id="rId2" imgW="6317156" imgH="4144560" progId="Visio.Drawing.11">
                  <p:embed/>
                  <p:pic>
                    <p:nvPicPr>
                      <p:cNvPr id="28675" name="对象 1">
                        <a:extLst>
                          <a:ext uri="{FF2B5EF4-FFF2-40B4-BE49-F238E27FC236}">
                            <a16:creationId xmlns:a16="http://schemas.microsoft.com/office/drawing/2014/main" id="{63CFE67E-5D17-9562-F20D-456E13D16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914400"/>
                        <a:ext cx="8843962"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59786CD6-2C22-453C-E4D0-248A64E4F522}"/>
              </a:ext>
            </a:extLst>
          </p:cNvPr>
          <p:cNvSpPr/>
          <p:nvPr/>
        </p:nvSpPr>
        <p:spPr>
          <a:xfrm flipH="1">
            <a:off x="5867400" y="1528763"/>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6" name="矩形 5">
            <a:extLst>
              <a:ext uri="{FF2B5EF4-FFF2-40B4-BE49-F238E27FC236}">
                <a16:creationId xmlns:a16="http://schemas.microsoft.com/office/drawing/2014/main" id="{B0CE3A16-B740-8DAC-D5C0-FC018DCFCCCF}"/>
              </a:ext>
            </a:extLst>
          </p:cNvPr>
          <p:cNvSpPr/>
          <p:nvPr/>
        </p:nvSpPr>
        <p:spPr>
          <a:xfrm flipH="1">
            <a:off x="4800600" y="23622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7" name="矩形 6">
            <a:extLst>
              <a:ext uri="{FF2B5EF4-FFF2-40B4-BE49-F238E27FC236}">
                <a16:creationId xmlns:a16="http://schemas.microsoft.com/office/drawing/2014/main" id="{2FFD7878-2440-2696-582F-E9CA8B6064EE}"/>
              </a:ext>
            </a:extLst>
          </p:cNvPr>
          <p:cNvSpPr/>
          <p:nvPr/>
        </p:nvSpPr>
        <p:spPr>
          <a:xfrm flipH="1">
            <a:off x="5937250" y="2390775"/>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8" name="矩形 7">
            <a:extLst>
              <a:ext uri="{FF2B5EF4-FFF2-40B4-BE49-F238E27FC236}">
                <a16:creationId xmlns:a16="http://schemas.microsoft.com/office/drawing/2014/main" id="{15C7BF61-0145-BCC9-A32A-ADF024706C56}"/>
              </a:ext>
            </a:extLst>
          </p:cNvPr>
          <p:cNvSpPr/>
          <p:nvPr/>
        </p:nvSpPr>
        <p:spPr>
          <a:xfrm flipH="1">
            <a:off x="5410200" y="3144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9" name="矩形 8">
            <a:extLst>
              <a:ext uri="{FF2B5EF4-FFF2-40B4-BE49-F238E27FC236}">
                <a16:creationId xmlns:a16="http://schemas.microsoft.com/office/drawing/2014/main" id="{5F2D579D-7C13-44C2-4257-67412451BFF1}"/>
              </a:ext>
            </a:extLst>
          </p:cNvPr>
          <p:cNvSpPr/>
          <p:nvPr/>
        </p:nvSpPr>
        <p:spPr>
          <a:xfrm flipH="1">
            <a:off x="6400800" y="372268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1" name="矩形 10">
            <a:extLst>
              <a:ext uri="{FF2B5EF4-FFF2-40B4-BE49-F238E27FC236}">
                <a16:creationId xmlns:a16="http://schemas.microsoft.com/office/drawing/2014/main" id="{84BE719F-54E9-580B-5C8B-A0D70B02BC7D}"/>
              </a:ext>
            </a:extLst>
          </p:cNvPr>
          <p:cNvSpPr/>
          <p:nvPr/>
        </p:nvSpPr>
        <p:spPr>
          <a:xfrm flipH="1" flipV="1">
            <a:off x="7524750" y="3652838"/>
            <a:ext cx="152400" cy="147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2" name="矩形 11">
            <a:extLst>
              <a:ext uri="{FF2B5EF4-FFF2-40B4-BE49-F238E27FC236}">
                <a16:creationId xmlns:a16="http://schemas.microsoft.com/office/drawing/2014/main" id="{12D2609F-4273-68DE-550A-69154D4477E0}"/>
              </a:ext>
            </a:extLst>
          </p:cNvPr>
          <p:cNvSpPr/>
          <p:nvPr/>
        </p:nvSpPr>
        <p:spPr>
          <a:xfrm flipH="1" flipV="1">
            <a:off x="8572500" y="5715000"/>
            <a:ext cx="152400" cy="147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D72F6A9-A2BC-CBC9-832C-4C5847D54EA1}"/>
              </a:ext>
            </a:extLst>
          </p:cNvPr>
          <p:cNvSpPr>
            <a:spLocks noGrp="1" noChangeArrowheads="1"/>
          </p:cNvSpPr>
          <p:nvPr>
            <p:ph type="title"/>
          </p:nvPr>
        </p:nvSpPr>
        <p:spPr/>
        <p:txBody>
          <a:bodyPr/>
          <a:lstStyle/>
          <a:p>
            <a:r>
              <a:rPr lang="zh-CN" altLang="en-US"/>
              <a:t>需求工程过程实例</a:t>
            </a:r>
            <a:br>
              <a:rPr lang="en-US" altLang="zh-CN"/>
            </a:br>
            <a:r>
              <a:rPr lang="en-US" altLang="zh-CN"/>
              <a:t>Agile RE</a:t>
            </a:r>
            <a:endParaRPr lang="zh-CN" altLang="en-US"/>
          </a:p>
        </p:txBody>
      </p:sp>
      <p:sp>
        <p:nvSpPr>
          <p:cNvPr id="29699" name="内容占位符 2">
            <a:extLst>
              <a:ext uri="{FF2B5EF4-FFF2-40B4-BE49-F238E27FC236}">
                <a16:creationId xmlns:a16="http://schemas.microsoft.com/office/drawing/2014/main" id="{2F4ED20F-AD3D-D4D6-4C04-A94F5735E6B0}"/>
              </a:ext>
            </a:extLst>
          </p:cNvPr>
          <p:cNvSpPr>
            <a:spLocks noGrp="1" noChangeArrowheads="1"/>
          </p:cNvSpPr>
          <p:nvPr>
            <p:ph idx="1"/>
          </p:nvPr>
        </p:nvSpPr>
        <p:spPr/>
        <p:txBody>
          <a:bodyPr/>
          <a:lstStyle/>
          <a:p>
            <a:r>
              <a:rPr lang="zh-CN" altLang="zh-CN"/>
              <a:t>面对面的交流胜过写规格说明文档</a:t>
            </a:r>
            <a:r>
              <a:rPr lang="zh-CN" altLang="en-US"/>
              <a:t>（</a:t>
            </a:r>
            <a:r>
              <a:rPr lang="en-US" altLang="zh-CN"/>
              <a:t>User Story</a:t>
            </a:r>
            <a:r>
              <a:rPr lang="zh-CN" altLang="en-US"/>
              <a:t>）</a:t>
            </a:r>
            <a:endParaRPr lang="zh-CN" altLang="zh-CN"/>
          </a:p>
          <a:p>
            <a:r>
              <a:rPr lang="zh-CN" altLang="zh-CN"/>
              <a:t>迭代式需求工程；</a:t>
            </a:r>
          </a:p>
          <a:p>
            <a:r>
              <a:rPr lang="zh-CN" altLang="zh-CN"/>
              <a:t>将需求划分优先级做到极限；</a:t>
            </a:r>
          </a:p>
          <a:p>
            <a:r>
              <a:rPr lang="zh-CN" altLang="zh-CN"/>
              <a:t>通过持续规划管理需求变更；</a:t>
            </a:r>
          </a:p>
          <a:p>
            <a:r>
              <a:rPr lang="zh-CN" altLang="zh-CN"/>
              <a:t>原型法；</a:t>
            </a:r>
          </a:p>
          <a:p>
            <a:r>
              <a:rPr lang="zh-CN" altLang="zh-CN"/>
              <a:t>测试驱动开发；</a:t>
            </a:r>
          </a:p>
          <a:p>
            <a:r>
              <a:rPr lang="zh-CN" altLang="zh-CN"/>
              <a:t>用户评审会议与验收测试。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20D2F-EC94-4453-9B4F-993BF0ACE328}"/>
              </a:ext>
            </a:extLst>
          </p:cNvPr>
          <p:cNvSpPr>
            <a:spLocks noGrp="1"/>
          </p:cNvSpPr>
          <p:nvPr>
            <p:ph type="title"/>
          </p:nvPr>
        </p:nvSpPr>
        <p:spPr>
          <a:xfrm>
            <a:off x="468381" y="76891"/>
            <a:ext cx="8207237" cy="787813"/>
          </a:xfrm>
        </p:spPr>
        <p:txBody>
          <a:bodyPr>
            <a:normAutofit fontScale="90000"/>
          </a:bodyPr>
          <a:lstStyle/>
          <a:p>
            <a:r>
              <a:rPr lang="en-US" altLang="zh-CN" dirty="0"/>
              <a:t>Airbnb</a:t>
            </a:r>
            <a:r>
              <a:rPr lang="zh-CN" altLang="en-US" dirty="0"/>
              <a:t>的</a:t>
            </a:r>
            <a:r>
              <a:rPr lang="en-US" altLang="zh-CN" dirty="0"/>
              <a:t>IP</a:t>
            </a:r>
            <a:r>
              <a:rPr lang="zh-CN" altLang="en-US" dirty="0"/>
              <a:t>场景：像当地人一样生活</a:t>
            </a:r>
          </a:p>
        </p:txBody>
      </p:sp>
      <p:pic>
        <p:nvPicPr>
          <p:cNvPr id="4" name="图片 3">
            <a:extLst>
              <a:ext uri="{FF2B5EF4-FFF2-40B4-BE49-F238E27FC236}">
                <a16:creationId xmlns:a16="http://schemas.microsoft.com/office/drawing/2014/main" id="{67E83296-F409-416F-A1CB-AB83E326967F}"/>
              </a:ext>
            </a:extLst>
          </p:cNvPr>
          <p:cNvPicPr>
            <a:picLocks noChangeAspect="1"/>
          </p:cNvPicPr>
          <p:nvPr/>
        </p:nvPicPr>
        <p:blipFill>
          <a:blip r:embed="rId2"/>
          <a:stretch>
            <a:fillRect/>
          </a:stretch>
        </p:blipFill>
        <p:spPr>
          <a:xfrm>
            <a:off x="-36587" y="1033670"/>
            <a:ext cx="9217173" cy="5502351"/>
          </a:xfrm>
          <a:prstGeom prst="rect">
            <a:avLst/>
          </a:prstGeom>
        </p:spPr>
      </p:pic>
      <p:sp>
        <p:nvSpPr>
          <p:cNvPr id="3" name="矩形 2">
            <a:extLst>
              <a:ext uri="{FF2B5EF4-FFF2-40B4-BE49-F238E27FC236}">
                <a16:creationId xmlns:a16="http://schemas.microsoft.com/office/drawing/2014/main" id="{6972553A-5F51-4F26-BDBA-363DE9B15986}"/>
              </a:ext>
            </a:extLst>
          </p:cNvPr>
          <p:cNvSpPr/>
          <p:nvPr/>
        </p:nvSpPr>
        <p:spPr>
          <a:xfrm>
            <a:off x="5416827" y="864704"/>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203774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1">
            <a:extLst>
              <a:ext uri="{FF2B5EF4-FFF2-40B4-BE49-F238E27FC236}">
                <a16:creationId xmlns:a16="http://schemas.microsoft.com/office/drawing/2014/main" id="{AB808463-1A5A-5036-8235-53FA49F40033}"/>
              </a:ext>
            </a:extLst>
          </p:cNvPr>
          <p:cNvGraphicFramePr>
            <a:graphicFrameLocks noGrp="1"/>
          </p:cNvGraphicFramePr>
          <p:nvPr>
            <p:ph idx="1"/>
          </p:nvPr>
        </p:nvGraphicFramePr>
        <p:xfrm>
          <a:off x="152400" y="736600"/>
          <a:ext cx="8915400" cy="4826000"/>
        </p:xfrm>
        <a:graphic>
          <a:graphicData uri="http://schemas.openxmlformats.org/drawingml/2006/table">
            <a:tbl>
              <a:tblPr/>
              <a:tblGrid>
                <a:gridCol w="762000">
                  <a:extLst>
                    <a:ext uri="{9D8B030D-6E8A-4147-A177-3AD203B41FA5}">
                      <a16:colId xmlns:a16="http://schemas.microsoft.com/office/drawing/2014/main" val="20000"/>
                    </a:ext>
                  </a:extLst>
                </a:gridCol>
                <a:gridCol w="3773488">
                  <a:extLst>
                    <a:ext uri="{9D8B030D-6E8A-4147-A177-3AD203B41FA5}">
                      <a16:colId xmlns:a16="http://schemas.microsoft.com/office/drawing/2014/main" val="20001"/>
                    </a:ext>
                  </a:extLst>
                </a:gridCol>
                <a:gridCol w="4379912">
                  <a:extLst>
                    <a:ext uri="{9D8B030D-6E8A-4147-A177-3AD203B41FA5}">
                      <a16:colId xmlns:a16="http://schemas.microsoft.com/office/drawing/2014/main" val="20002"/>
                    </a:ext>
                  </a:extLst>
                </a:gridCol>
              </a:tblGrid>
              <a:tr h="0">
                <a:tc gridSpan="3">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表</a:t>
                      </a:r>
                      <a:r>
                        <a:rPr kumimoji="0" lang="en-US" altLang="zh-CN" sz="2000" b="1" i="0" u="none" strike="noStrike" cap="none" normalizeH="0" baseline="0">
                          <a:ln>
                            <a:noFill/>
                          </a:ln>
                          <a:solidFill>
                            <a:srgbClr val="FFFFFF"/>
                          </a:solidFill>
                          <a:effectLst/>
                          <a:latin typeface="Arial" charset="0"/>
                          <a:ea typeface="宋体" pitchFamily="2" charset="-122"/>
                        </a:rPr>
                        <a:t>3-3 XP</a:t>
                      </a:r>
                      <a:r>
                        <a:rPr kumimoji="0" lang="zh-CN" altLang="zh-CN" sz="2000" b="1" i="0" u="none" strike="noStrike" cap="none" normalizeH="0" baseline="0">
                          <a:ln>
                            <a:noFill/>
                          </a:ln>
                          <a:solidFill>
                            <a:srgbClr val="FFFFFF"/>
                          </a:solidFill>
                          <a:effectLst/>
                          <a:latin typeface="Arial" charset="0"/>
                          <a:ea typeface="宋体" pitchFamily="2" charset="-122"/>
                        </a:rPr>
                        <a:t>和</a:t>
                      </a:r>
                      <a:r>
                        <a:rPr kumimoji="0" lang="en-US" altLang="zh-CN" sz="2000" b="1" i="0" u="none" strike="noStrike" cap="none" normalizeH="0" baseline="0">
                          <a:ln>
                            <a:noFill/>
                          </a:ln>
                          <a:solidFill>
                            <a:srgbClr val="FFFFFF"/>
                          </a:solidFill>
                          <a:effectLst/>
                          <a:latin typeface="Arial" charset="0"/>
                          <a:ea typeface="宋体" pitchFamily="2" charset="-122"/>
                        </a:rPr>
                        <a:t>Scrum</a:t>
                      </a:r>
                      <a:r>
                        <a:rPr kumimoji="0" lang="zh-CN" altLang="zh-CN" sz="2000" b="1" i="0" u="none" strike="noStrike" cap="none" normalizeH="0" baseline="0">
                          <a:ln>
                            <a:noFill/>
                          </a:ln>
                          <a:solidFill>
                            <a:srgbClr val="FFFFFF"/>
                          </a:solidFill>
                          <a:effectLst/>
                          <a:latin typeface="Arial" charset="0"/>
                          <a:ea typeface="宋体" pitchFamily="2" charset="-122"/>
                        </a:rPr>
                        <a:t>的需求工程活动组织，源自</a:t>
                      </a:r>
                      <a:r>
                        <a:rPr kumimoji="0" lang="en-US" altLang="zh-CN" sz="2000" b="1" i="0" u="none" strike="noStrike" cap="none" normalizeH="0" baseline="0">
                          <a:ln>
                            <a:noFill/>
                          </a:ln>
                          <a:solidFill>
                            <a:srgbClr val="FFFFFF"/>
                          </a:solidFill>
                          <a:effectLst/>
                          <a:latin typeface="Arial" charset="0"/>
                          <a:ea typeface="宋体" pitchFamily="2" charset="-122"/>
                        </a:rPr>
                        <a:t>[Lucia2010]</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需求活动</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XP</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ts val="1988"/>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Scrum</a:t>
                      </a:r>
                      <a:r>
                        <a:rPr kumimoji="0" lang="zh-CN" altLang="zh-CN" sz="2000" b="0" i="0" u="none" strike="noStrike" cap="none" normalizeH="0" baseline="0">
                          <a:ln>
                            <a:noFill/>
                          </a:ln>
                          <a:solidFill>
                            <a:srgbClr val="000000"/>
                          </a:solidFill>
                          <a:effectLst/>
                          <a:latin typeface="Arial" charset="0"/>
                          <a:ea typeface="宋体" pitchFamily="2" charset="-122"/>
                        </a:rPr>
                        <a:t>方法</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需求获取</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将需求获取为</a:t>
                      </a:r>
                      <a:r>
                        <a:rPr kumimoji="0" lang="en-US" altLang="zh-CN" sz="2000" b="0" i="0" u="none" strike="noStrike" cap="none" normalizeH="0" baseline="0" dirty="0">
                          <a:ln>
                            <a:noFill/>
                          </a:ln>
                          <a:solidFill>
                            <a:srgbClr val="000000"/>
                          </a:solidFill>
                          <a:effectLst/>
                          <a:latin typeface="Arial" charset="0"/>
                          <a:ea typeface="宋体" pitchFamily="2" charset="-122"/>
                        </a:rPr>
                        <a:t>Story</a:t>
                      </a:r>
                      <a:endParaRPr kumimoji="0" lang="zh-CN" altLang="zh-CN" sz="2000" b="0" i="0" u="none" strike="noStrike" cap="none" normalizeH="0" baseline="0" dirty="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客户书写</a:t>
                      </a:r>
                      <a:r>
                        <a:rPr kumimoji="0" lang="en-US" altLang="zh-CN" sz="2000" b="0" i="0" u="none" strike="noStrike" cap="none" normalizeH="0" baseline="0" dirty="0">
                          <a:ln>
                            <a:noFill/>
                          </a:ln>
                          <a:solidFill>
                            <a:srgbClr val="000000"/>
                          </a:solidFill>
                          <a:effectLst/>
                          <a:latin typeface="Arial" charset="0"/>
                          <a:ea typeface="宋体" pitchFamily="2" charset="-122"/>
                        </a:rPr>
                        <a:t>User Story</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a:t>
                      </a:r>
                      <a:r>
                        <a:rPr kumimoji="0" lang="en-US" altLang="zh-CN" sz="2000" b="0" i="0" u="none" strike="noStrike" cap="none" normalizeH="0" baseline="0">
                          <a:ln>
                            <a:noFill/>
                          </a:ln>
                          <a:solidFill>
                            <a:srgbClr val="000000"/>
                          </a:solidFill>
                          <a:effectLst/>
                          <a:latin typeface="Arial" charset="0"/>
                          <a:ea typeface="宋体" pitchFamily="2" charset="-122"/>
                        </a:rPr>
                        <a:t>Product Owner</a:t>
                      </a:r>
                      <a:r>
                        <a:rPr kumimoji="0" lang="zh-CN" altLang="zh-CN" sz="2000" b="0" i="0" u="none" strike="noStrike" cap="none" normalizeH="0" baseline="0">
                          <a:ln>
                            <a:noFill/>
                          </a:ln>
                          <a:solidFill>
                            <a:srgbClr val="000000"/>
                          </a:solidFill>
                          <a:effectLst/>
                          <a:latin typeface="Arial" charset="0"/>
                          <a:ea typeface="宋体" pitchFamily="2" charset="-122"/>
                        </a:rPr>
                        <a:t>）明确叙述产品功能</a:t>
                      </a:r>
                      <a:r>
                        <a:rPr kumimoji="0" lang="en-US" altLang="zh-CN" sz="2000" b="0" i="0" u="none" strike="noStrike" cap="none" normalizeH="0" baseline="0">
                          <a:ln>
                            <a:noFill/>
                          </a:ln>
                          <a:solidFill>
                            <a:srgbClr val="000000"/>
                          </a:solidFill>
                          <a:effectLst/>
                          <a:latin typeface="Arial" charset="0"/>
                          <a:ea typeface="宋体" pitchFamily="2" charset="-122"/>
                        </a:rPr>
                        <a:t>(Product Backlog)</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任何涉众都可以参与产品功能确定</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需求分析</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并非独立阶段</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开发时进行分析</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客户为</a:t>
                      </a: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划分优先级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功能</a:t>
                      </a:r>
                      <a:r>
                        <a:rPr kumimoji="0" lang="en-US" altLang="zh-CN" sz="2000" b="0" i="0" u="none" strike="noStrike" cap="none" normalizeH="0" baseline="0">
                          <a:ln>
                            <a:noFill/>
                          </a:ln>
                          <a:solidFill>
                            <a:srgbClr val="000000"/>
                          </a:solidFill>
                          <a:effectLst/>
                          <a:latin typeface="Arial" charset="0"/>
                          <a:ea typeface="宋体" pitchFamily="2" charset="-122"/>
                        </a:rPr>
                        <a:t>(Backlog)</a:t>
                      </a:r>
                      <a:r>
                        <a:rPr kumimoji="0" lang="zh-CN" altLang="zh-CN" sz="2000" b="0" i="0" u="none" strike="noStrike" cap="none" normalizeH="0" baseline="0">
                          <a:ln>
                            <a:noFill/>
                          </a:ln>
                          <a:solidFill>
                            <a:srgbClr val="000000"/>
                          </a:solidFill>
                          <a:effectLst/>
                          <a:latin typeface="Arial" charset="0"/>
                          <a:ea typeface="宋体" pitchFamily="2" charset="-122"/>
                        </a:rPr>
                        <a:t>精化会议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产品负责人划分产品功能优先级</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产品负责人分析需求可行性</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需求规格</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en-US" altLang="zh-CN" sz="2000" b="0" i="0" u="none" strike="noStrike" cap="none" normalizeH="0" baseline="0">
                          <a:ln>
                            <a:noFill/>
                          </a:ln>
                          <a:solidFill>
                            <a:srgbClr val="000000"/>
                          </a:solidFill>
                          <a:effectLst/>
                          <a:latin typeface="Arial" charset="0"/>
                          <a:ea typeface="宋体" pitchFamily="2" charset="-122"/>
                        </a:rPr>
                        <a:t>User Story</a:t>
                      </a:r>
                      <a:r>
                        <a:rPr kumimoji="0" lang="zh-CN" altLang="zh-CN" sz="2000" b="0" i="0" u="none" strike="noStrike" cap="none" normalizeH="0" baseline="0">
                          <a:ln>
                            <a:noFill/>
                          </a:ln>
                          <a:solidFill>
                            <a:srgbClr val="000000"/>
                          </a:solidFill>
                          <a:effectLst/>
                          <a:latin typeface="Arial" charset="0"/>
                          <a:ea typeface="宋体" pitchFamily="2" charset="-122"/>
                        </a:rPr>
                        <a:t>和验收测试用例作为需求文档</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软件产品本身作为文档信息</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面对面的交流</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a:ln>
                            <a:noFill/>
                          </a:ln>
                          <a:solidFill>
                            <a:srgbClr val="FFFFFF"/>
                          </a:solidFill>
                          <a:effectLst/>
                          <a:latin typeface="Arial" charset="0"/>
                          <a:ea typeface="宋体" pitchFamily="2" charset="-122"/>
                        </a:rPr>
                        <a:t>需求验证</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测试驱动</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验收测试</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频繁反馈</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评审会议</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0">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ts val="1988"/>
                        </a:lnSpc>
                        <a:spcBef>
                          <a:spcPct val="0"/>
                        </a:spcBef>
                        <a:spcAft>
                          <a:spcPct val="0"/>
                        </a:spcAft>
                        <a:buClrTx/>
                        <a:buSzTx/>
                        <a:buFontTx/>
                        <a:buNone/>
                        <a:tabLst/>
                      </a:pPr>
                      <a:r>
                        <a:rPr kumimoji="0" lang="zh-CN" altLang="zh-CN" sz="2000" b="1" i="0" u="none" strike="noStrike" cap="none" normalizeH="0" baseline="0" dirty="0">
                          <a:ln>
                            <a:noFill/>
                          </a:ln>
                          <a:solidFill>
                            <a:srgbClr val="FFFFFF"/>
                          </a:solidFill>
                          <a:effectLst/>
                          <a:latin typeface="Arial" charset="0"/>
                          <a:ea typeface="宋体" pitchFamily="2" charset="-122"/>
                        </a:rPr>
                        <a:t>需求管理</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短的规划周期</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跟踪</a:t>
                      </a:r>
                      <a:r>
                        <a:rPr kumimoji="0" lang="en-US" altLang="zh-CN" sz="2000" b="0" i="0" u="none" strike="noStrike" cap="none" normalizeH="0" baseline="0">
                          <a:ln>
                            <a:noFill/>
                          </a:ln>
                          <a:solidFill>
                            <a:srgbClr val="000000"/>
                          </a:solidFill>
                          <a:effectLst/>
                          <a:latin typeface="Arial" charset="0"/>
                          <a:ea typeface="宋体" pitchFamily="2" charset="-122"/>
                        </a:rPr>
                        <a:t>User Story</a:t>
                      </a:r>
                      <a:endParaRPr kumimoji="0" lang="zh-CN" altLang="zh-CN" sz="2000" b="0" i="0" u="none" strike="noStrike" cap="none" normalizeH="0" baseline="0">
                        <a:ln>
                          <a:noFill/>
                        </a:ln>
                        <a:solidFill>
                          <a:srgbClr val="000000"/>
                        </a:solidFill>
                        <a:effectLst/>
                        <a:latin typeface="Arial" charset="0"/>
                        <a:ea typeface="宋体" pitchFamily="2" charset="-122"/>
                      </a:endParaRP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a:ln>
                            <a:noFill/>
                          </a:ln>
                          <a:solidFill>
                            <a:srgbClr val="000000"/>
                          </a:solidFill>
                          <a:effectLst/>
                          <a:latin typeface="Arial" charset="0"/>
                          <a:ea typeface="宋体" pitchFamily="2" charset="-122"/>
                        </a:rPr>
                        <a:t>按需重构</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marL="342900" indent="-342900"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蓝图规划会议</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跟踪产品功能项</a:t>
                      </a:r>
                    </a:p>
                    <a:p>
                      <a:pPr marL="342900" marR="0" lvl="0" indent="-342900" algn="l" defTabSz="914400" rtl="0" eaLnBrk="1" fontAlgn="base" latinLnBrk="0" hangingPunct="1">
                        <a:lnSpc>
                          <a:spcPts val="1988"/>
                        </a:lnSpc>
                        <a:spcBef>
                          <a:spcPct val="0"/>
                        </a:spcBef>
                        <a:spcAft>
                          <a:spcPct val="0"/>
                        </a:spcAft>
                        <a:buClrTx/>
                        <a:buSzTx/>
                        <a:buFont typeface="Arial" charset="0"/>
                        <a:buChar char="•"/>
                        <a:tabLst/>
                      </a:pPr>
                      <a:r>
                        <a:rPr kumimoji="0" lang="zh-CN" altLang="zh-CN" sz="2000" b="0" i="0" u="none" strike="noStrike" cap="none" normalizeH="0" baseline="0" dirty="0">
                          <a:ln>
                            <a:noFill/>
                          </a:ln>
                          <a:solidFill>
                            <a:srgbClr val="000000"/>
                          </a:solidFill>
                          <a:effectLst/>
                          <a:latin typeface="Arial" charset="0"/>
                          <a:ea typeface="宋体" pitchFamily="2" charset="-122"/>
                        </a:rPr>
                        <a:t>对产品功能变更需求</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bl>
          </a:graphicData>
        </a:graphic>
      </p:graphicFrame>
      <p:sp>
        <p:nvSpPr>
          <p:cNvPr id="31778" name="标题 1">
            <a:extLst>
              <a:ext uri="{FF2B5EF4-FFF2-40B4-BE49-F238E27FC236}">
                <a16:creationId xmlns:a16="http://schemas.microsoft.com/office/drawing/2014/main" id="{18635BC6-2EFB-2DDD-554B-54AA6F8AC70D}"/>
              </a:ext>
            </a:extLst>
          </p:cNvPr>
          <p:cNvSpPr>
            <a:spLocks noGrp="1" noChangeArrowheads="1"/>
          </p:cNvSpPr>
          <p:nvPr>
            <p:ph type="title"/>
          </p:nvPr>
        </p:nvSpPr>
        <p:spPr>
          <a:xfrm>
            <a:off x="1620838" y="193675"/>
            <a:ext cx="7523162" cy="542925"/>
          </a:xfrm>
        </p:spPr>
        <p:txBody>
          <a:bodyPr/>
          <a:lstStyle/>
          <a:p>
            <a:r>
              <a:rPr lang="zh-CN" altLang="en-US" sz="2400"/>
              <a:t>被分解的需求分析、验证与管理 </a:t>
            </a:r>
            <a:r>
              <a:rPr lang="en-US" altLang="zh-CN" sz="2400"/>
              <a:t>– </a:t>
            </a:r>
            <a:r>
              <a:rPr lang="zh-CN" altLang="en-US" sz="2400"/>
              <a:t>以华为</a:t>
            </a:r>
            <a:r>
              <a:rPr lang="en-US" altLang="zh-CN" sz="2400"/>
              <a:t>DevCloud</a:t>
            </a:r>
            <a:r>
              <a:rPr lang="zh-CN" altLang="en-US" sz="2400"/>
              <a:t>为例</a:t>
            </a:r>
          </a:p>
        </p:txBody>
      </p:sp>
      <p:sp>
        <p:nvSpPr>
          <p:cNvPr id="4" name="灯片编号占位符 3">
            <a:extLst>
              <a:ext uri="{FF2B5EF4-FFF2-40B4-BE49-F238E27FC236}">
                <a16:creationId xmlns:a16="http://schemas.microsoft.com/office/drawing/2014/main" id="{61A84EEF-C3D0-D715-FB7B-F3081442B296}"/>
              </a:ext>
            </a:extLst>
          </p:cNvPr>
          <p:cNvSpPr>
            <a:spLocks noGrp="1"/>
          </p:cNvSpPr>
          <p:nvPr>
            <p:ph type="sldNum" sz="quarter" idx="12"/>
          </p:nvPr>
        </p:nvSpPr>
        <p:spPr>
          <a:xfrm>
            <a:off x="457200" y="6243638"/>
            <a:ext cx="2133600" cy="4572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FC25D00-E4C7-4532-A370-226B9E9197E8}" type="slidenum">
              <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zh-CN" altLang="en-US" sz="1200" b="0" i="0" u="none" strike="noStrike" kern="1200" cap="none" spc="0" normalizeH="0" baseline="0" noProof="0">
              <a:ln>
                <a:noFill/>
              </a:ln>
              <a:solidFill>
                <a:srgbClr val="000000"/>
              </a:solidFill>
              <a:effectLst/>
              <a:uLnTx/>
              <a:uFillTx/>
              <a:latin typeface="Garamond"/>
              <a:ea typeface="宋体" panose="02010600030101010101" pitchFamily="2" charset="-122"/>
              <a:cs typeface="+mn-cs"/>
            </a:endParaRPr>
          </a:p>
        </p:txBody>
      </p:sp>
      <p:pic>
        <p:nvPicPr>
          <p:cNvPr id="5" name="图片 4">
            <a:extLst>
              <a:ext uri="{FF2B5EF4-FFF2-40B4-BE49-F238E27FC236}">
                <a16:creationId xmlns:a16="http://schemas.microsoft.com/office/drawing/2014/main" id="{01530EBF-F8F3-6F8F-CE25-E51F5B77C188}"/>
              </a:ext>
            </a:extLst>
          </p:cNvPr>
          <p:cNvPicPr>
            <a:picLocks noChangeAspect="1"/>
          </p:cNvPicPr>
          <p:nvPr/>
        </p:nvPicPr>
        <p:blipFill>
          <a:blip r:embed="rId2"/>
          <a:stretch>
            <a:fillRect/>
          </a:stretch>
        </p:blipFill>
        <p:spPr>
          <a:xfrm>
            <a:off x="0" y="2193925"/>
            <a:ext cx="4389438" cy="2843213"/>
          </a:xfrm>
          <a:prstGeom prst="rect">
            <a:avLst/>
          </a:prstGeom>
          <a:ln w="12700">
            <a:solidFill>
              <a:schemeClr val="bg1">
                <a:lumMod val="85000"/>
              </a:schemeClr>
            </a:solidFill>
          </a:ln>
        </p:spPr>
      </p:pic>
      <p:pic>
        <p:nvPicPr>
          <p:cNvPr id="6" name="图片 5">
            <a:extLst>
              <a:ext uri="{FF2B5EF4-FFF2-40B4-BE49-F238E27FC236}">
                <a16:creationId xmlns:a16="http://schemas.microsoft.com/office/drawing/2014/main" id="{68ACD694-164F-F048-CF32-13EC8764B4B8}"/>
              </a:ext>
            </a:extLst>
          </p:cNvPr>
          <p:cNvPicPr>
            <a:picLocks noChangeAspect="1"/>
          </p:cNvPicPr>
          <p:nvPr/>
        </p:nvPicPr>
        <p:blipFill>
          <a:blip r:embed="rId3"/>
          <a:stretch>
            <a:fillRect/>
          </a:stretch>
        </p:blipFill>
        <p:spPr>
          <a:xfrm>
            <a:off x="7938" y="5100638"/>
            <a:ext cx="4381500" cy="1757362"/>
          </a:xfrm>
          <a:prstGeom prst="rect">
            <a:avLst/>
          </a:prstGeom>
          <a:ln w="12700">
            <a:solidFill>
              <a:schemeClr val="bg1">
                <a:lumMod val="85000"/>
              </a:schemeClr>
            </a:solidFill>
          </a:ln>
        </p:spPr>
      </p:pic>
      <p:pic>
        <p:nvPicPr>
          <p:cNvPr id="7" name="图片 6">
            <a:extLst>
              <a:ext uri="{FF2B5EF4-FFF2-40B4-BE49-F238E27FC236}">
                <a16:creationId xmlns:a16="http://schemas.microsoft.com/office/drawing/2014/main" id="{BA0A6E76-FD3F-8937-5D85-C01FF20842A0}"/>
              </a:ext>
            </a:extLst>
          </p:cNvPr>
          <p:cNvPicPr>
            <a:picLocks noChangeAspect="1"/>
          </p:cNvPicPr>
          <p:nvPr/>
        </p:nvPicPr>
        <p:blipFill>
          <a:blip r:embed="rId4"/>
          <a:stretch>
            <a:fillRect/>
          </a:stretch>
        </p:blipFill>
        <p:spPr>
          <a:xfrm>
            <a:off x="4597400" y="2976563"/>
            <a:ext cx="4513263" cy="1316037"/>
          </a:xfrm>
          <a:prstGeom prst="rect">
            <a:avLst/>
          </a:prstGeom>
          <a:ln w="12700">
            <a:solidFill>
              <a:schemeClr val="bg1">
                <a:lumMod val="85000"/>
              </a:schemeClr>
            </a:solidFill>
          </a:ln>
        </p:spPr>
      </p:pic>
      <p:pic>
        <p:nvPicPr>
          <p:cNvPr id="8" name="图片 7">
            <a:extLst>
              <a:ext uri="{FF2B5EF4-FFF2-40B4-BE49-F238E27FC236}">
                <a16:creationId xmlns:a16="http://schemas.microsoft.com/office/drawing/2014/main" id="{13DC5612-C076-EA5B-194B-03986A7642C4}"/>
              </a:ext>
            </a:extLst>
          </p:cNvPr>
          <p:cNvPicPr>
            <a:picLocks noChangeAspect="1"/>
          </p:cNvPicPr>
          <p:nvPr/>
        </p:nvPicPr>
        <p:blipFill>
          <a:blip r:embed="rId5"/>
          <a:stretch>
            <a:fillRect/>
          </a:stretch>
        </p:blipFill>
        <p:spPr>
          <a:xfrm>
            <a:off x="4481513" y="4324350"/>
            <a:ext cx="4687887" cy="2382838"/>
          </a:xfrm>
          <a:prstGeom prst="rect">
            <a:avLst/>
          </a:prstGeom>
          <a:ln w="12700">
            <a:solidFill>
              <a:schemeClr val="bg1">
                <a:lumMod val="85000"/>
              </a:schemeClr>
            </a:solidFill>
          </a:ln>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4BD360EE-0C57-6F90-56DC-1A636E4BFA2A}"/>
              </a:ext>
            </a:extLst>
          </p:cNvPr>
          <p:cNvSpPr>
            <a:spLocks noGrp="1" noChangeArrowheads="1"/>
          </p:cNvSpPr>
          <p:nvPr>
            <p:ph type="title"/>
          </p:nvPr>
        </p:nvSpPr>
        <p:spPr/>
        <p:txBody>
          <a:bodyPr/>
          <a:lstStyle/>
          <a:p>
            <a:endParaRPr lang="zh-CN" altLang="en-US"/>
          </a:p>
        </p:txBody>
      </p:sp>
      <p:pic>
        <p:nvPicPr>
          <p:cNvPr id="32771" name="内容占位符 5">
            <a:extLst>
              <a:ext uri="{FF2B5EF4-FFF2-40B4-BE49-F238E27FC236}">
                <a16:creationId xmlns:a16="http://schemas.microsoft.com/office/drawing/2014/main" id="{C2054CF0-0154-B1C7-EB6A-60069935D1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685800"/>
            <a:ext cx="8994775" cy="5486400"/>
          </a:xfrm>
        </p:spPr>
      </p:pic>
      <p:sp>
        <p:nvSpPr>
          <p:cNvPr id="32772" name="灯片编号占位符 3">
            <a:extLst>
              <a:ext uri="{FF2B5EF4-FFF2-40B4-BE49-F238E27FC236}">
                <a16:creationId xmlns:a16="http://schemas.microsoft.com/office/drawing/2014/main" id="{DB8EEFB9-6699-2479-CA3D-2E38E6EFAD5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83894B-9F12-4A2A-A075-27E9D7425D0E}" type="slidenum">
              <a:rPr kumimoji="0" lang="en-US" altLang="zh-CN" sz="1200" b="0" i="0" u="none" strike="noStrike" kern="1200" cap="none" spc="0" normalizeH="0" baseline="0" noProof="0" smtClean="0">
                <a:ln>
                  <a:noFill/>
                </a:ln>
                <a:solidFill>
                  <a:srgbClr val="000000"/>
                </a:solidFill>
                <a:effectLst/>
                <a:uLnTx/>
                <a:uFillTx/>
                <a:latin typeface="Garamond" panose="02020404030301010803"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Garamond" panose="02020404030301010803" pitchFamily="18" charset="0"/>
              <a:ea typeface="宋体" panose="02010600030101010101" pitchFamily="2" charset="-122"/>
              <a:cs typeface="+mn-cs"/>
            </a:endParaRPr>
          </a:p>
        </p:txBody>
      </p:sp>
      <p:sp>
        <p:nvSpPr>
          <p:cNvPr id="7" name="矩形 6">
            <a:extLst>
              <a:ext uri="{FF2B5EF4-FFF2-40B4-BE49-F238E27FC236}">
                <a16:creationId xmlns:a16="http://schemas.microsoft.com/office/drawing/2014/main" id="{EFA0A315-6712-DC57-F04D-B025D71F9628}"/>
              </a:ext>
            </a:extLst>
          </p:cNvPr>
          <p:cNvSpPr/>
          <p:nvPr/>
        </p:nvSpPr>
        <p:spPr>
          <a:xfrm>
            <a:off x="7162800" y="8382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9" name="直接连接符 8">
            <a:extLst>
              <a:ext uri="{FF2B5EF4-FFF2-40B4-BE49-F238E27FC236}">
                <a16:creationId xmlns:a16="http://schemas.microsoft.com/office/drawing/2014/main" id="{FC35C626-261F-1881-55E7-6D6D0F9B6E76}"/>
              </a:ext>
            </a:extLst>
          </p:cNvPr>
          <p:cNvCxnSpPr>
            <a:cxnSpLocks/>
          </p:cNvCxnSpPr>
          <p:nvPr/>
        </p:nvCxnSpPr>
        <p:spPr>
          <a:xfrm>
            <a:off x="1981200" y="1676400"/>
            <a:ext cx="0" cy="456723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EA80973-F33D-D9E7-1328-DF42C790B5DC}"/>
              </a:ext>
            </a:extLst>
          </p:cNvPr>
          <p:cNvSpPr/>
          <p:nvPr/>
        </p:nvSpPr>
        <p:spPr>
          <a:xfrm>
            <a:off x="914400"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一周</a:t>
            </a:r>
          </a:p>
        </p:txBody>
      </p:sp>
      <p:sp>
        <p:nvSpPr>
          <p:cNvPr id="13" name="矩形 12">
            <a:extLst>
              <a:ext uri="{FF2B5EF4-FFF2-40B4-BE49-F238E27FC236}">
                <a16:creationId xmlns:a16="http://schemas.microsoft.com/office/drawing/2014/main" id="{0EAD6471-0E80-27BF-1CCF-5742BE324DA6}"/>
              </a:ext>
            </a:extLst>
          </p:cNvPr>
          <p:cNvSpPr/>
          <p:nvPr/>
        </p:nvSpPr>
        <p:spPr>
          <a:xfrm>
            <a:off x="4002088" y="1604963"/>
            <a:ext cx="9906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FFFFFF"/>
                </a:solidFill>
                <a:effectLst/>
                <a:uLnTx/>
                <a:uFillTx/>
                <a:latin typeface="Arial"/>
                <a:ea typeface="宋体"/>
                <a:cs typeface="+mn-cs"/>
              </a:rPr>
              <a:t>另一周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2CF90F-8F8D-4B08-8FA8-0EE4E7B777A7}"/>
              </a:ext>
            </a:extLst>
          </p:cNvPr>
          <p:cNvPicPr>
            <a:picLocks noChangeAspect="1"/>
          </p:cNvPicPr>
          <p:nvPr/>
        </p:nvPicPr>
        <p:blipFill>
          <a:blip r:embed="rId2"/>
          <a:stretch>
            <a:fillRect/>
          </a:stretch>
        </p:blipFill>
        <p:spPr>
          <a:xfrm>
            <a:off x="0" y="83690"/>
            <a:ext cx="9144000" cy="6538156"/>
          </a:xfrm>
          <a:prstGeom prst="rect">
            <a:avLst/>
          </a:prstGeom>
        </p:spPr>
      </p:pic>
      <p:sp>
        <p:nvSpPr>
          <p:cNvPr id="2" name="标题 1">
            <a:extLst>
              <a:ext uri="{FF2B5EF4-FFF2-40B4-BE49-F238E27FC236}">
                <a16:creationId xmlns:a16="http://schemas.microsoft.com/office/drawing/2014/main" id="{055D4C31-14A7-4A07-A7D2-ED39EABBAA13}"/>
              </a:ext>
            </a:extLst>
          </p:cNvPr>
          <p:cNvSpPr>
            <a:spLocks noGrp="1"/>
          </p:cNvSpPr>
          <p:nvPr>
            <p:ph type="title"/>
          </p:nvPr>
        </p:nvSpPr>
        <p:spPr>
          <a:xfrm>
            <a:off x="6221895" y="83690"/>
            <a:ext cx="2512115" cy="1325563"/>
          </a:xfrm>
        </p:spPr>
        <p:txBody>
          <a:bodyPr>
            <a:noAutofit/>
          </a:bodyPr>
          <a:lstStyle/>
          <a:p>
            <a:r>
              <a:rPr lang="en-US" altLang="zh-CN" sz="3200" dirty="0"/>
              <a:t>IP</a:t>
            </a:r>
            <a:r>
              <a:rPr lang="zh-CN" altLang="en-US" sz="3200" dirty="0"/>
              <a:t>场景的分发</a:t>
            </a:r>
            <a:r>
              <a:rPr lang="en-US" altLang="zh-CN" sz="3200" dirty="0"/>
              <a:t>-</a:t>
            </a:r>
            <a:r>
              <a:rPr lang="zh-CN" altLang="en-US" sz="3200" dirty="0"/>
              <a:t>住客评论</a:t>
            </a:r>
          </a:p>
        </p:txBody>
      </p:sp>
      <p:pic>
        <p:nvPicPr>
          <p:cNvPr id="6" name="图片 5">
            <a:extLst>
              <a:ext uri="{FF2B5EF4-FFF2-40B4-BE49-F238E27FC236}">
                <a16:creationId xmlns:a16="http://schemas.microsoft.com/office/drawing/2014/main" id="{687462F7-8688-40D1-8CBF-4BEA3550F5DD}"/>
              </a:ext>
            </a:extLst>
          </p:cNvPr>
          <p:cNvPicPr>
            <a:picLocks noChangeAspect="1"/>
          </p:cNvPicPr>
          <p:nvPr/>
        </p:nvPicPr>
        <p:blipFill>
          <a:blip r:embed="rId3"/>
          <a:stretch>
            <a:fillRect/>
          </a:stretch>
        </p:blipFill>
        <p:spPr>
          <a:xfrm>
            <a:off x="4572000" y="83690"/>
            <a:ext cx="4243386" cy="3166180"/>
          </a:xfrm>
          <a:prstGeom prst="rect">
            <a:avLst/>
          </a:prstGeom>
        </p:spPr>
      </p:pic>
      <p:pic>
        <p:nvPicPr>
          <p:cNvPr id="7" name="图片 6">
            <a:extLst>
              <a:ext uri="{FF2B5EF4-FFF2-40B4-BE49-F238E27FC236}">
                <a16:creationId xmlns:a16="http://schemas.microsoft.com/office/drawing/2014/main" id="{3753F273-2270-4901-9924-EF3C5F594983}"/>
              </a:ext>
            </a:extLst>
          </p:cNvPr>
          <p:cNvPicPr>
            <a:picLocks noChangeAspect="1"/>
          </p:cNvPicPr>
          <p:nvPr/>
        </p:nvPicPr>
        <p:blipFill>
          <a:blip r:embed="rId4"/>
          <a:stretch>
            <a:fillRect/>
          </a:stretch>
        </p:blipFill>
        <p:spPr>
          <a:xfrm>
            <a:off x="4100202" y="3341388"/>
            <a:ext cx="4568044" cy="3432921"/>
          </a:xfrm>
          <a:prstGeom prst="rect">
            <a:avLst/>
          </a:prstGeom>
        </p:spPr>
      </p:pic>
      <p:pic>
        <p:nvPicPr>
          <p:cNvPr id="8" name="图片 7">
            <a:extLst>
              <a:ext uri="{FF2B5EF4-FFF2-40B4-BE49-F238E27FC236}">
                <a16:creationId xmlns:a16="http://schemas.microsoft.com/office/drawing/2014/main" id="{7E8C48D5-6FBD-4DBF-8B16-A831078F2207}"/>
              </a:ext>
            </a:extLst>
          </p:cNvPr>
          <p:cNvPicPr>
            <a:picLocks noChangeAspect="1"/>
          </p:cNvPicPr>
          <p:nvPr/>
        </p:nvPicPr>
        <p:blipFill>
          <a:blip r:embed="rId5"/>
          <a:stretch>
            <a:fillRect/>
          </a:stretch>
        </p:blipFill>
        <p:spPr>
          <a:xfrm>
            <a:off x="222198" y="1262270"/>
            <a:ext cx="3796628" cy="2821347"/>
          </a:xfrm>
          <a:prstGeom prst="rect">
            <a:avLst/>
          </a:prstGeom>
        </p:spPr>
      </p:pic>
      <p:sp>
        <p:nvSpPr>
          <p:cNvPr id="9" name="矩形 8">
            <a:extLst>
              <a:ext uri="{FF2B5EF4-FFF2-40B4-BE49-F238E27FC236}">
                <a16:creationId xmlns:a16="http://schemas.microsoft.com/office/drawing/2014/main" id="{4D3899B9-462F-474F-BE64-7443FEFC6449}"/>
              </a:ext>
            </a:extLst>
          </p:cNvPr>
          <p:cNvSpPr/>
          <p:nvPr/>
        </p:nvSpPr>
        <p:spPr>
          <a:xfrm>
            <a:off x="1232453" y="5913782"/>
            <a:ext cx="2295938" cy="586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本页</a:t>
            </a:r>
            <a:r>
              <a:rPr lang="en-US" altLang="zh-CN" dirty="0"/>
              <a:t>ppt</a:t>
            </a:r>
            <a:r>
              <a:rPr lang="zh-CN" altLang="en-US" dirty="0"/>
              <a:t>版权来自于本院学生谢振宇</a:t>
            </a:r>
          </a:p>
        </p:txBody>
      </p:sp>
    </p:spTree>
    <p:extLst>
      <p:ext uri="{BB962C8B-B14F-4D97-AF65-F5344CB8AC3E}">
        <p14:creationId xmlns:p14="http://schemas.microsoft.com/office/powerpoint/2010/main" val="14363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软院">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软院" id="{62EE321F-06E3-4E66-BA94-9C4548FEF192}" vid="{3D5785F2-6682-4846-AB6D-19A134BF6C09}"/>
    </a:ext>
  </a:extLst>
</a:theme>
</file>

<file path=ppt/theme/theme5.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8506</Words>
  <Application>Microsoft Office PowerPoint</Application>
  <PresentationFormat>全屏显示(4:3)</PresentationFormat>
  <Paragraphs>838</Paragraphs>
  <Slides>81</Slides>
  <Notes>9</Notes>
  <HiddenSlides>0</HiddenSlides>
  <MMClips>0</MMClips>
  <ScaleCrop>false</ScaleCrop>
  <HeadingPairs>
    <vt:vector size="8" baseType="variant">
      <vt:variant>
        <vt:lpstr>已用的字体</vt:lpstr>
      </vt:variant>
      <vt:variant>
        <vt:i4>10</vt:i4>
      </vt:variant>
      <vt:variant>
        <vt:lpstr>主题</vt:lpstr>
      </vt:variant>
      <vt:variant>
        <vt:i4>5</vt:i4>
      </vt:variant>
      <vt:variant>
        <vt:lpstr>嵌入 OLE 服务器</vt:lpstr>
      </vt:variant>
      <vt:variant>
        <vt:i4>3</vt:i4>
      </vt:variant>
      <vt:variant>
        <vt:lpstr>幻灯片标题</vt:lpstr>
      </vt:variant>
      <vt:variant>
        <vt:i4>81</vt:i4>
      </vt:variant>
    </vt:vector>
  </HeadingPairs>
  <TitlesOfParts>
    <vt:vector size="99" baseType="lpstr">
      <vt:lpstr>Huawei Sans</vt:lpstr>
      <vt:lpstr>等线</vt:lpstr>
      <vt:lpstr>宋体</vt:lpstr>
      <vt:lpstr>微软雅黑</vt:lpstr>
      <vt:lpstr>Arial</vt:lpstr>
      <vt:lpstr>Calibri</vt:lpstr>
      <vt:lpstr>Calibri Light</vt:lpstr>
      <vt:lpstr>Garamond</vt:lpstr>
      <vt:lpstr>Times New Roman</vt:lpstr>
      <vt:lpstr>Wingdings</vt:lpstr>
      <vt:lpstr>Office 主题​​</vt:lpstr>
      <vt:lpstr>Edge</vt:lpstr>
      <vt:lpstr>1_Edge</vt:lpstr>
      <vt:lpstr>1_软院</vt:lpstr>
      <vt:lpstr>2_Edge</vt:lpstr>
      <vt:lpstr>Visio</vt:lpstr>
      <vt:lpstr>Microsoft Visio 绘图</vt:lpstr>
      <vt:lpstr>Microsoft Visio Drawing</vt:lpstr>
      <vt:lpstr> 第四章 商业模式设计 讲故事与场景</vt:lpstr>
      <vt:lpstr>商业模式设计：工具、方法、思维</vt:lpstr>
      <vt:lpstr>场景指导下的商业模式设计</vt:lpstr>
      <vt:lpstr>为一个故事设计并补充场景</vt:lpstr>
      <vt:lpstr>探索创意（以定位服务为例）</vt:lpstr>
      <vt:lpstr>讲故事与场景补充：将人放在想法的中心</vt:lpstr>
      <vt:lpstr>PowerPoint 演示文稿</vt:lpstr>
      <vt:lpstr>Airbnb的IP场景：像当地人一样生活</vt:lpstr>
      <vt:lpstr>IP场景的分发-住客评论</vt:lpstr>
      <vt:lpstr>Airbnb IP场景的运营：协助房东拍照</vt:lpstr>
      <vt:lpstr>场景的IP：基于弹幕的B站共情</vt:lpstr>
      <vt:lpstr>场景的IP：打造深度互动的LPL</vt:lpstr>
      <vt:lpstr>场景的分发</vt:lpstr>
      <vt:lpstr>场景下体验打造：两个正例与一个反例</vt:lpstr>
      <vt:lpstr>商业模式创新的基本出发点</vt:lpstr>
      <vt:lpstr>设计态度：寻找真正出色的方案，而不是修饰一个很快得到的方案（追求洞察）</vt:lpstr>
      <vt:lpstr>PowerPoint 演示文稿</vt:lpstr>
      <vt:lpstr>成熟企业中五个步骤的注意事项</vt:lpstr>
      <vt:lpstr>展望：超越经济利益的商业模式</vt:lpstr>
      <vt:lpstr>展望：在组织中执行商业模式</vt:lpstr>
      <vt:lpstr>展望：商业模式与商业计划</vt:lpstr>
      <vt:lpstr>商业模式部分期末考核（50分）</vt:lpstr>
      <vt:lpstr>课程下半场：需求工程与商业模式的连接</vt:lpstr>
      <vt:lpstr>问题域与解系统</vt:lpstr>
      <vt:lpstr>软件解决问题的基础：模拟与共享</vt:lpstr>
      <vt:lpstr>问题域特性</vt:lpstr>
      <vt:lpstr>解系统特性</vt:lpstr>
      <vt:lpstr>需求工程的基本活动与实质</vt:lpstr>
      <vt:lpstr>需求工程活动的困难性</vt:lpstr>
      <vt:lpstr>需求工程师：现实世界方面 与  技术方面  的桥梁</vt:lpstr>
      <vt:lpstr>需求工程师需要具备的技能</vt:lpstr>
      <vt:lpstr>《需求与商业模式创新》课程内容</vt:lpstr>
      <vt:lpstr>商业模式部分与需求工程部分的异同</vt:lpstr>
      <vt:lpstr>主要内容</vt:lpstr>
      <vt:lpstr>需求的层次性</vt:lpstr>
      <vt:lpstr>概念说明举例：某小型连锁商店的支撑软件系统</vt:lpstr>
      <vt:lpstr>业务需求（Business Requirement，BR）</vt:lpstr>
      <vt:lpstr>业务需求示例：连锁商店销售系统</vt:lpstr>
      <vt:lpstr>针对业务需求的系统特性</vt:lpstr>
      <vt:lpstr>业务需求级别的抽象用例</vt:lpstr>
      <vt:lpstr>用户需求（User Requirement，UR）</vt:lpstr>
      <vt:lpstr>用户需求示例：连锁商店销售系统</vt:lpstr>
      <vt:lpstr>系统级需求（System Requirement，SR）</vt:lpstr>
      <vt:lpstr>系统级需求</vt:lpstr>
      <vt:lpstr>UR与SR</vt:lpstr>
      <vt:lpstr>示例：混淆用户需求与系统级需求 ——需求规格说明片段</vt:lpstr>
      <vt:lpstr>实践中的需求层次性 – 以华为云DevCloud为例</vt:lpstr>
      <vt:lpstr>主要内容</vt:lpstr>
      <vt:lpstr>软件需求的分类IEEE </vt:lpstr>
      <vt:lpstr>不同类型需求的作用</vt:lpstr>
      <vt:lpstr>功能需求</vt:lpstr>
      <vt:lpstr>性能需求（Performance Requirement，PR） </vt:lpstr>
      <vt:lpstr>质量属性（Quality Attribute，QR）</vt:lpstr>
      <vt:lpstr>质量属性举例 ——ISO/IEC 9126 </vt:lpstr>
      <vt:lpstr>常见的质量属性示例</vt:lpstr>
      <vt:lpstr>常见的质量属性示例</vt:lpstr>
      <vt:lpstr>质量属性——质量属性的开发</vt:lpstr>
      <vt:lpstr>对外接口（External Interface，IR） </vt:lpstr>
      <vt:lpstr>对外接口</vt:lpstr>
      <vt:lpstr>示例：对外接口 ——需求规格片段</vt:lpstr>
      <vt:lpstr>约束（Constraint，Rule） </vt:lpstr>
      <vt:lpstr>约束</vt:lpstr>
      <vt:lpstr>美团与阿里罚单</vt:lpstr>
      <vt:lpstr>滴滴罚单</vt:lpstr>
      <vt:lpstr>PowerPoint 演示文稿</vt:lpstr>
      <vt:lpstr>其他需求</vt:lpstr>
      <vt:lpstr>需求类型回顾</vt:lpstr>
      <vt:lpstr>1. 需求工程过程</vt:lpstr>
      <vt:lpstr>1. 需求工程过程</vt:lpstr>
      <vt:lpstr>需求工程的基本活动</vt:lpstr>
      <vt:lpstr>PowerPoint 演示文稿</vt:lpstr>
      <vt:lpstr>PowerPoint 演示文稿</vt:lpstr>
      <vt:lpstr>PowerPoint 演示文稿</vt:lpstr>
      <vt:lpstr>PowerPoint 演示文稿</vt:lpstr>
      <vt:lpstr>3.需求工程过程的并发和迭代性 ——需求开发中的分析模型复杂度</vt:lpstr>
      <vt:lpstr>3.需求工程过程的并发和迭代性 ——需求开发活动的并发性</vt:lpstr>
      <vt:lpstr>4. 实践方法的应用</vt:lpstr>
      <vt:lpstr>Practices-Based需求工程过程实例 </vt:lpstr>
      <vt:lpstr>需求工程过程实例 Agile RE</vt:lpstr>
      <vt:lpstr>被分解的需求分析、验证与管理 – 以华为DevCloud为例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Kuang Hongyu</cp:lastModifiedBy>
  <cp:revision>76</cp:revision>
  <dcterms:created xsi:type="dcterms:W3CDTF">2020-03-22T03:01:07Z</dcterms:created>
  <dcterms:modified xsi:type="dcterms:W3CDTF">2022-12-06T10:25:29Z</dcterms:modified>
</cp:coreProperties>
</file>